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56" r:id="rId2"/>
    <p:sldId id="258" r:id="rId3"/>
    <p:sldId id="257" r:id="rId4"/>
    <p:sldId id="260" r:id="rId5"/>
    <p:sldId id="261" r:id="rId6"/>
    <p:sldId id="262" r:id="rId7"/>
    <p:sldId id="268" r:id="rId8"/>
    <p:sldId id="266" r:id="rId9"/>
    <p:sldId id="267" r:id="rId10"/>
    <p:sldId id="270" r:id="rId11"/>
    <p:sldId id="263" r:id="rId12"/>
    <p:sldId id="271" r:id="rId13"/>
    <p:sldId id="272" r:id="rId14"/>
    <p:sldId id="273" r:id="rId15"/>
    <p:sldId id="275" r:id="rId16"/>
    <p:sldId id="276" r:id="rId17"/>
    <p:sldId id="277" r:id="rId18"/>
    <p:sldId id="278" r:id="rId19"/>
    <p:sldId id="279" r:id="rId20"/>
    <p:sldId id="280" r:id="rId21"/>
    <p:sldId id="281" r:id="rId22"/>
    <p:sldId id="264"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0C93EB-0AE7-4ADD-9C7E-B2FA39EE70F7}" v="44" dt="2021-04-03T18:22:02.7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p:scale>
          <a:sx n="75" d="100"/>
          <a:sy n="75" d="100"/>
        </p:scale>
        <p:origin x="-1224" y="-6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deep yadav" userId="add4a101c9ccbc17" providerId="LiveId" clId="{7B0C93EB-0AE7-4ADD-9C7E-B2FA39EE70F7}"/>
    <pc:docChg chg="undo custSel addSld delSld modSld sldOrd">
      <pc:chgData name="sandeep yadav" userId="add4a101c9ccbc17" providerId="LiveId" clId="{7B0C93EB-0AE7-4ADD-9C7E-B2FA39EE70F7}" dt="2021-04-03T18:27:37.457" v="666" actId="1076"/>
      <pc:docMkLst>
        <pc:docMk/>
      </pc:docMkLst>
      <pc:sldChg chg="modSp mod">
        <pc:chgData name="sandeep yadav" userId="add4a101c9ccbc17" providerId="LiveId" clId="{7B0C93EB-0AE7-4ADD-9C7E-B2FA39EE70F7}" dt="2021-04-03T18:25:29.719" v="657" actId="113"/>
        <pc:sldMkLst>
          <pc:docMk/>
          <pc:sldMk cId="0" sldId="256"/>
        </pc:sldMkLst>
        <pc:spChg chg="mod">
          <ac:chgData name="sandeep yadav" userId="add4a101c9ccbc17" providerId="LiveId" clId="{7B0C93EB-0AE7-4ADD-9C7E-B2FA39EE70F7}" dt="2021-04-03T17:48:10.080" v="397" actId="255"/>
          <ac:spMkLst>
            <pc:docMk/>
            <pc:sldMk cId="0" sldId="256"/>
            <ac:spMk id="2" creationId="{00000000-0000-0000-0000-000000000000}"/>
          </ac:spMkLst>
        </pc:spChg>
        <pc:spChg chg="mod">
          <ac:chgData name="sandeep yadav" userId="add4a101c9ccbc17" providerId="LiveId" clId="{7B0C93EB-0AE7-4ADD-9C7E-B2FA39EE70F7}" dt="2021-04-03T18:25:29.719" v="657" actId="113"/>
          <ac:spMkLst>
            <pc:docMk/>
            <pc:sldMk cId="0" sldId="256"/>
            <ac:spMk id="3" creationId="{00000000-0000-0000-0000-000000000000}"/>
          </ac:spMkLst>
        </pc:spChg>
      </pc:sldChg>
      <pc:sldChg chg="modSp mod">
        <pc:chgData name="sandeep yadav" userId="add4a101c9ccbc17" providerId="LiveId" clId="{7B0C93EB-0AE7-4ADD-9C7E-B2FA39EE70F7}" dt="2021-04-03T17:49:26.886" v="401" actId="255"/>
        <pc:sldMkLst>
          <pc:docMk/>
          <pc:sldMk cId="0" sldId="257"/>
        </pc:sldMkLst>
        <pc:spChg chg="mod">
          <ac:chgData name="sandeep yadav" userId="add4a101c9ccbc17" providerId="LiveId" clId="{7B0C93EB-0AE7-4ADD-9C7E-B2FA39EE70F7}" dt="2021-04-03T17:49:26.886" v="401" actId="255"/>
          <ac:spMkLst>
            <pc:docMk/>
            <pc:sldMk cId="0" sldId="257"/>
            <ac:spMk id="2" creationId="{00000000-0000-0000-0000-000000000000}"/>
          </ac:spMkLst>
        </pc:spChg>
      </pc:sldChg>
      <pc:sldChg chg="modSp mod">
        <pc:chgData name="sandeep yadav" userId="add4a101c9ccbc17" providerId="LiveId" clId="{7B0C93EB-0AE7-4ADD-9C7E-B2FA39EE70F7}" dt="2021-04-03T17:49:10.265" v="400" actId="113"/>
        <pc:sldMkLst>
          <pc:docMk/>
          <pc:sldMk cId="0" sldId="258"/>
        </pc:sldMkLst>
        <pc:spChg chg="mod">
          <ac:chgData name="sandeep yadav" userId="add4a101c9ccbc17" providerId="LiveId" clId="{7B0C93EB-0AE7-4ADD-9C7E-B2FA39EE70F7}" dt="2021-04-03T17:48:27.298" v="398" actId="255"/>
          <ac:spMkLst>
            <pc:docMk/>
            <pc:sldMk cId="0" sldId="258"/>
            <ac:spMk id="2" creationId="{00000000-0000-0000-0000-000000000000}"/>
          </ac:spMkLst>
        </pc:spChg>
        <pc:spChg chg="mod">
          <ac:chgData name="sandeep yadav" userId="add4a101c9ccbc17" providerId="LiveId" clId="{7B0C93EB-0AE7-4ADD-9C7E-B2FA39EE70F7}" dt="2021-04-03T17:49:10.265" v="400" actId="113"/>
          <ac:spMkLst>
            <pc:docMk/>
            <pc:sldMk cId="0" sldId="258"/>
            <ac:spMk id="3" creationId="{00000000-0000-0000-0000-000000000000}"/>
          </ac:spMkLst>
        </pc:spChg>
      </pc:sldChg>
      <pc:sldChg chg="modSp mod">
        <pc:chgData name="sandeep yadav" userId="add4a101c9ccbc17" providerId="LiveId" clId="{7B0C93EB-0AE7-4ADD-9C7E-B2FA39EE70F7}" dt="2021-04-03T18:26:47.181" v="661" actId="1076"/>
        <pc:sldMkLst>
          <pc:docMk/>
          <pc:sldMk cId="0" sldId="260"/>
        </pc:sldMkLst>
        <pc:spChg chg="mod">
          <ac:chgData name="sandeep yadav" userId="add4a101c9ccbc17" providerId="LiveId" clId="{7B0C93EB-0AE7-4ADD-9C7E-B2FA39EE70F7}" dt="2021-04-03T17:49:35.210" v="402" actId="255"/>
          <ac:spMkLst>
            <pc:docMk/>
            <pc:sldMk cId="0" sldId="260"/>
            <ac:spMk id="2" creationId="{00000000-0000-0000-0000-000000000000}"/>
          </ac:spMkLst>
        </pc:spChg>
        <pc:picChg chg="mod">
          <ac:chgData name="sandeep yadav" userId="add4a101c9ccbc17" providerId="LiveId" clId="{7B0C93EB-0AE7-4ADD-9C7E-B2FA39EE70F7}" dt="2021-04-03T18:26:47.181" v="661" actId="1076"/>
          <ac:picMkLst>
            <pc:docMk/>
            <pc:sldMk cId="0" sldId="260"/>
            <ac:picMk id="2051" creationId="{00000000-0000-0000-0000-000000000000}"/>
          </ac:picMkLst>
        </pc:picChg>
      </pc:sldChg>
      <pc:sldChg chg="modSp mod">
        <pc:chgData name="sandeep yadav" userId="add4a101c9ccbc17" providerId="LiveId" clId="{7B0C93EB-0AE7-4ADD-9C7E-B2FA39EE70F7}" dt="2021-04-03T17:50:47.456" v="405" actId="113"/>
        <pc:sldMkLst>
          <pc:docMk/>
          <pc:sldMk cId="0" sldId="261"/>
        </pc:sldMkLst>
        <pc:spChg chg="mod">
          <ac:chgData name="sandeep yadav" userId="add4a101c9ccbc17" providerId="LiveId" clId="{7B0C93EB-0AE7-4ADD-9C7E-B2FA39EE70F7}" dt="2021-04-03T17:50:47.456" v="405" actId="113"/>
          <ac:spMkLst>
            <pc:docMk/>
            <pc:sldMk cId="0" sldId="261"/>
            <ac:spMk id="3" creationId="{00000000-0000-0000-0000-000000000000}"/>
          </ac:spMkLst>
        </pc:spChg>
      </pc:sldChg>
      <pc:sldChg chg="modSp mod">
        <pc:chgData name="sandeep yadav" userId="add4a101c9ccbc17" providerId="LiveId" clId="{7B0C93EB-0AE7-4ADD-9C7E-B2FA39EE70F7}" dt="2021-04-03T17:51:51.304" v="417" actId="113"/>
        <pc:sldMkLst>
          <pc:docMk/>
          <pc:sldMk cId="0" sldId="262"/>
        </pc:sldMkLst>
        <pc:spChg chg="mod">
          <ac:chgData name="sandeep yadav" userId="add4a101c9ccbc17" providerId="LiveId" clId="{7B0C93EB-0AE7-4ADD-9C7E-B2FA39EE70F7}" dt="2021-04-03T17:51:51.304" v="417" actId="113"/>
          <ac:spMkLst>
            <pc:docMk/>
            <pc:sldMk cId="0" sldId="262"/>
            <ac:spMk id="3" creationId="{00000000-0000-0000-0000-000000000000}"/>
          </ac:spMkLst>
        </pc:spChg>
      </pc:sldChg>
      <pc:sldChg chg="modSp mod">
        <pc:chgData name="sandeep yadav" userId="add4a101c9ccbc17" providerId="LiveId" clId="{7B0C93EB-0AE7-4ADD-9C7E-B2FA39EE70F7}" dt="2021-04-03T18:02:12.182" v="493" actId="255"/>
        <pc:sldMkLst>
          <pc:docMk/>
          <pc:sldMk cId="0" sldId="263"/>
        </pc:sldMkLst>
        <pc:spChg chg="mod">
          <ac:chgData name="sandeep yadav" userId="add4a101c9ccbc17" providerId="LiveId" clId="{7B0C93EB-0AE7-4ADD-9C7E-B2FA39EE70F7}" dt="2021-04-03T17:58:06.357" v="480" actId="255"/>
          <ac:spMkLst>
            <pc:docMk/>
            <pc:sldMk cId="0" sldId="263"/>
            <ac:spMk id="2" creationId="{00000000-0000-0000-0000-000000000000}"/>
          </ac:spMkLst>
        </pc:spChg>
        <pc:spChg chg="mod">
          <ac:chgData name="sandeep yadav" userId="add4a101c9ccbc17" providerId="LiveId" clId="{7B0C93EB-0AE7-4ADD-9C7E-B2FA39EE70F7}" dt="2021-04-03T18:02:12.182" v="493" actId="255"/>
          <ac:spMkLst>
            <pc:docMk/>
            <pc:sldMk cId="0" sldId="263"/>
            <ac:spMk id="5" creationId="{00000000-0000-0000-0000-000000000000}"/>
          </ac:spMkLst>
        </pc:spChg>
      </pc:sldChg>
      <pc:sldChg chg="modSp mod">
        <pc:chgData name="sandeep yadav" userId="add4a101c9ccbc17" providerId="LiveId" clId="{7B0C93EB-0AE7-4ADD-9C7E-B2FA39EE70F7}" dt="2021-04-03T18:15:46.521" v="592" actId="255"/>
        <pc:sldMkLst>
          <pc:docMk/>
          <pc:sldMk cId="0" sldId="264"/>
        </pc:sldMkLst>
        <pc:spChg chg="mod">
          <ac:chgData name="sandeep yadav" userId="add4a101c9ccbc17" providerId="LiveId" clId="{7B0C93EB-0AE7-4ADD-9C7E-B2FA39EE70F7}" dt="2021-04-03T18:15:46.521" v="592" actId="255"/>
          <ac:spMkLst>
            <pc:docMk/>
            <pc:sldMk cId="0" sldId="264"/>
            <ac:spMk id="2" creationId="{00000000-0000-0000-0000-000000000000}"/>
          </ac:spMkLst>
        </pc:spChg>
      </pc:sldChg>
      <pc:sldChg chg="modSp mod">
        <pc:chgData name="sandeep yadav" userId="add4a101c9ccbc17" providerId="LiveId" clId="{7B0C93EB-0AE7-4ADD-9C7E-B2FA39EE70F7}" dt="2021-04-03T18:27:11.986" v="664" actId="1076"/>
        <pc:sldMkLst>
          <pc:docMk/>
          <pc:sldMk cId="0" sldId="266"/>
        </pc:sldMkLst>
        <pc:spChg chg="mod">
          <ac:chgData name="sandeep yadav" userId="add4a101c9ccbc17" providerId="LiveId" clId="{7B0C93EB-0AE7-4ADD-9C7E-B2FA39EE70F7}" dt="2021-04-03T17:54:09.125" v="423" actId="255"/>
          <ac:spMkLst>
            <pc:docMk/>
            <pc:sldMk cId="0" sldId="266"/>
            <ac:spMk id="2" creationId="{00000000-0000-0000-0000-000000000000}"/>
          </ac:spMkLst>
        </pc:spChg>
        <pc:picChg chg="mod">
          <ac:chgData name="sandeep yadav" userId="add4a101c9ccbc17" providerId="LiveId" clId="{7B0C93EB-0AE7-4ADD-9C7E-B2FA39EE70F7}" dt="2021-04-03T18:27:11.986" v="664" actId="1076"/>
          <ac:picMkLst>
            <pc:docMk/>
            <pc:sldMk cId="0" sldId="266"/>
            <ac:picMk id="4" creationId="{00000000-0000-0000-0000-000000000000}"/>
          </ac:picMkLst>
        </pc:picChg>
      </pc:sldChg>
      <pc:sldChg chg="modSp mod">
        <pc:chgData name="sandeep yadav" userId="add4a101c9ccbc17" providerId="LiveId" clId="{7B0C93EB-0AE7-4ADD-9C7E-B2FA39EE70F7}" dt="2021-04-03T17:57:21.250" v="475" actId="20577"/>
        <pc:sldMkLst>
          <pc:docMk/>
          <pc:sldMk cId="0" sldId="267"/>
        </pc:sldMkLst>
        <pc:spChg chg="mod">
          <ac:chgData name="sandeep yadav" userId="add4a101c9ccbc17" providerId="LiveId" clId="{7B0C93EB-0AE7-4ADD-9C7E-B2FA39EE70F7}" dt="2021-04-03T17:54:22.197" v="424" actId="255"/>
          <ac:spMkLst>
            <pc:docMk/>
            <pc:sldMk cId="0" sldId="267"/>
            <ac:spMk id="2" creationId="{00000000-0000-0000-0000-000000000000}"/>
          </ac:spMkLst>
        </pc:spChg>
        <pc:spChg chg="mod">
          <ac:chgData name="sandeep yadav" userId="add4a101c9ccbc17" providerId="LiveId" clId="{7B0C93EB-0AE7-4ADD-9C7E-B2FA39EE70F7}" dt="2021-04-03T17:57:21.250" v="475" actId="20577"/>
          <ac:spMkLst>
            <pc:docMk/>
            <pc:sldMk cId="0" sldId="267"/>
            <ac:spMk id="3" creationId="{00000000-0000-0000-0000-000000000000}"/>
          </ac:spMkLst>
        </pc:spChg>
      </pc:sldChg>
      <pc:sldChg chg="modSp mod">
        <pc:chgData name="sandeep yadav" userId="add4a101c9ccbc17" providerId="LiveId" clId="{7B0C93EB-0AE7-4ADD-9C7E-B2FA39EE70F7}" dt="2021-04-03T17:52:43.404" v="422" actId="20577"/>
        <pc:sldMkLst>
          <pc:docMk/>
          <pc:sldMk cId="0" sldId="268"/>
        </pc:sldMkLst>
        <pc:spChg chg="mod">
          <ac:chgData name="sandeep yadav" userId="add4a101c9ccbc17" providerId="LiveId" clId="{7B0C93EB-0AE7-4ADD-9C7E-B2FA39EE70F7}" dt="2021-04-03T17:52:24.361" v="418" actId="255"/>
          <ac:spMkLst>
            <pc:docMk/>
            <pc:sldMk cId="0" sldId="268"/>
            <ac:spMk id="2" creationId="{00000000-0000-0000-0000-000000000000}"/>
          </ac:spMkLst>
        </pc:spChg>
        <pc:spChg chg="mod">
          <ac:chgData name="sandeep yadav" userId="add4a101c9ccbc17" providerId="LiveId" clId="{7B0C93EB-0AE7-4ADD-9C7E-B2FA39EE70F7}" dt="2021-04-03T17:52:43.404" v="422" actId="20577"/>
          <ac:spMkLst>
            <pc:docMk/>
            <pc:sldMk cId="0" sldId="268"/>
            <ac:spMk id="3" creationId="{00000000-0000-0000-0000-000000000000}"/>
          </ac:spMkLst>
        </pc:spChg>
      </pc:sldChg>
      <pc:sldChg chg="modSp mod">
        <pc:chgData name="sandeep yadav" userId="add4a101c9ccbc17" providerId="LiveId" clId="{7B0C93EB-0AE7-4ADD-9C7E-B2FA39EE70F7}" dt="2021-04-03T17:57:48.970" v="479" actId="2710"/>
        <pc:sldMkLst>
          <pc:docMk/>
          <pc:sldMk cId="0" sldId="270"/>
        </pc:sldMkLst>
        <pc:spChg chg="mod">
          <ac:chgData name="sandeep yadav" userId="add4a101c9ccbc17" providerId="LiveId" clId="{7B0C93EB-0AE7-4ADD-9C7E-B2FA39EE70F7}" dt="2021-04-03T17:57:33.057" v="476" actId="255"/>
          <ac:spMkLst>
            <pc:docMk/>
            <pc:sldMk cId="0" sldId="270"/>
            <ac:spMk id="2" creationId="{00000000-0000-0000-0000-000000000000}"/>
          </ac:spMkLst>
        </pc:spChg>
        <pc:spChg chg="mod">
          <ac:chgData name="sandeep yadav" userId="add4a101c9ccbc17" providerId="LiveId" clId="{7B0C93EB-0AE7-4ADD-9C7E-B2FA39EE70F7}" dt="2021-04-03T17:57:48.970" v="479" actId="2710"/>
          <ac:spMkLst>
            <pc:docMk/>
            <pc:sldMk cId="0" sldId="270"/>
            <ac:spMk id="3" creationId="{00000000-0000-0000-0000-000000000000}"/>
          </ac:spMkLst>
        </pc:spChg>
      </pc:sldChg>
      <pc:sldChg chg="modSp mod">
        <pc:chgData name="sandeep yadav" userId="add4a101c9ccbc17" providerId="LiveId" clId="{7B0C93EB-0AE7-4ADD-9C7E-B2FA39EE70F7}" dt="2021-04-03T18:04:39.649" v="515" actId="255"/>
        <pc:sldMkLst>
          <pc:docMk/>
          <pc:sldMk cId="0" sldId="271"/>
        </pc:sldMkLst>
        <pc:spChg chg="mod">
          <ac:chgData name="sandeep yadav" userId="add4a101c9ccbc17" providerId="LiveId" clId="{7B0C93EB-0AE7-4ADD-9C7E-B2FA39EE70F7}" dt="2021-04-03T18:02:36.433" v="494" actId="255"/>
          <ac:spMkLst>
            <pc:docMk/>
            <pc:sldMk cId="0" sldId="271"/>
            <ac:spMk id="2" creationId="{00000000-0000-0000-0000-000000000000}"/>
          </ac:spMkLst>
        </pc:spChg>
        <pc:spChg chg="mod">
          <ac:chgData name="sandeep yadav" userId="add4a101c9ccbc17" providerId="LiveId" clId="{7B0C93EB-0AE7-4ADD-9C7E-B2FA39EE70F7}" dt="2021-04-03T18:04:39.649" v="515" actId="255"/>
          <ac:spMkLst>
            <pc:docMk/>
            <pc:sldMk cId="0" sldId="271"/>
            <ac:spMk id="5" creationId="{00000000-0000-0000-0000-000000000000}"/>
          </ac:spMkLst>
        </pc:spChg>
      </pc:sldChg>
      <pc:sldChg chg="modSp mod">
        <pc:chgData name="sandeep yadav" userId="add4a101c9ccbc17" providerId="LiveId" clId="{7B0C93EB-0AE7-4ADD-9C7E-B2FA39EE70F7}" dt="2021-04-03T18:26:28.121" v="659" actId="1076"/>
        <pc:sldMkLst>
          <pc:docMk/>
          <pc:sldMk cId="0" sldId="272"/>
        </pc:sldMkLst>
        <pc:spChg chg="mod">
          <ac:chgData name="sandeep yadav" userId="add4a101c9ccbc17" providerId="LiveId" clId="{7B0C93EB-0AE7-4ADD-9C7E-B2FA39EE70F7}" dt="2021-04-03T18:04:55.429" v="516" actId="255"/>
          <ac:spMkLst>
            <pc:docMk/>
            <pc:sldMk cId="0" sldId="272"/>
            <ac:spMk id="2" creationId="{00000000-0000-0000-0000-000000000000}"/>
          </ac:spMkLst>
        </pc:spChg>
        <pc:picChg chg="mod">
          <ac:chgData name="sandeep yadav" userId="add4a101c9ccbc17" providerId="LiveId" clId="{7B0C93EB-0AE7-4ADD-9C7E-B2FA39EE70F7}" dt="2021-04-03T18:26:28.121" v="659" actId="1076"/>
          <ac:picMkLst>
            <pc:docMk/>
            <pc:sldMk cId="0" sldId="272"/>
            <ac:picMk id="1026" creationId="{00000000-0000-0000-0000-000000000000}"/>
          </ac:picMkLst>
        </pc:picChg>
      </pc:sldChg>
      <pc:sldChg chg="modSp mod">
        <pc:chgData name="sandeep yadav" userId="add4a101c9ccbc17" providerId="LiveId" clId="{7B0C93EB-0AE7-4ADD-9C7E-B2FA39EE70F7}" dt="2021-04-03T18:05:02.641" v="517" actId="255"/>
        <pc:sldMkLst>
          <pc:docMk/>
          <pc:sldMk cId="0" sldId="273"/>
        </pc:sldMkLst>
        <pc:spChg chg="mod">
          <ac:chgData name="sandeep yadav" userId="add4a101c9ccbc17" providerId="LiveId" clId="{7B0C93EB-0AE7-4ADD-9C7E-B2FA39EE70F7}" dt="2021-04-03T18:05:02.641" v="517" actId="255"/>
          <ac:spMkLst>
            <pc:docMk/>
            <pc:sldMk cId="0" sldId="273"/>
            <ac:spMk id="2" creationId="{00000000-0000-0000-0000-000000000000}"/>
          </ac:spMkLst>
        </pc:spChg>
      </pc:sldChg>
      <pc:sldChg chg="modSp mod">
        <pc:chgData name="sandeep yadav" userId="add4a101c9ccbc17" providerId="LiveId" clId="{7B0C93EB-0AE7-4ADD-9C7E-B2FA39EE70F7}" dt="2021-04-03T18:05:37.173" v="521" actId="255"/>
        <pc:sldMkLst>
          <pc:docMk/>
          <pc:sldMk cId="0" sldId="275"/>
        </pc:sldMkLst>
        <pc:spChg chg="mod">
          <ac:chgData name="sandeep yadav" userId="add4a101c9ccbc17" providerId="LiveId" clId="{7B0C93EB-0AE7-4ADD-9C7E-B2FA39EE70F7}" dt="2021-04-03T18:05:11.628" v="518" actId="255"/>
          <ac:spMkLst>
            <pc:docMk/>
            <pc:sldMk cId="0" sldId="275"/>
            <ac:spMk id="2" creationId="{00000000-0000-0000-0000-000000000000}"/>
          </ac:spMkLst>
        </pc:spChg>
        <pc:spChg chg="mod">
          <ac:chgData name="sandeep yadav" userId="add4a101c9ccbc17" providerId="LiveId" clId="{7B0C93EB-0AE7-4ADD-9C7E-B2FA39EE70F7}" dt="2021-04-03T18:05:37.173" v="521" actId="255"/>
          <ac:spMkLst>
            <pc:docMk/>
            <pc:sldMk cId="0" sldId="275"/>
            <ac:spMk id="3" creationId="{00000000-0000-0000-0000-000000000000}"/>
          </ac:spMkLst>
        </pc:spChg>
      </pc:sldChg>
      <pc:sldChg chg="modSp mod">
        <pc:chgData name="sandeep yadav" userId="add4a101c9ccbc17" providerId="LiveId" clId="{7B0C93EB-0AE7-4ADD-9C7E-B2FA39EE70F7}" dt="2021-04-03T18:05:50.593" v="522" actId="255"/>
        <pc:sldMkLst>
          <pc:docMk/>
          <pc:sldMk cId="0" sldId="276"/>
        </pc:sldMkLst>
        <pc:spChg chg="mod">
          <ac:chgData name="sandeep yadav" userId="add4a101c9ccbc17" providerId="LiveId" clId="{7B0C93EB-0AE7-4ADD-9C7E-B2FA39EE70F7}" dt="2021-04-03T18:05:50.593" v="522" actId="255"/>
          <ac:spMkLst>
            <pc:docMk/>
            <pc:sldMk cId="0" sldId="276"/>
            <ac:spMk id="2" creationId="{00000000-0000-0000-0000-000000000000}"/>
          </ac:spMkLst>
        </pc:spChg>
      </pc:sldChg>
      <pc:sldChg chg="modSp mod">
        <pc:chgData name="sandeep yadav" userId="add4a101c9ccbc17" providerId="LiveId" clId="{7B0C93EB-0AE7-4ADD-9C7E-B2FA39EE70F7}" dt="2021-04-03T18:06:56.758" v="531" actId="113"/>
        <pc:sldMkLst>
          <pc:docMk/>
          <pc:sldMk cId="0" sldId="277"/>
        </pc:sldMkLst>
        <pc:spChg chg="mod">
          <ac:chgData name="sandeep yadav" userId="add4a101c9ccbc17" providerId="LiveId" clId="{7B0C93EB-0AE7-4ADD-9C7E-B2FA39EE70F7}" dt="2021-04-03T18:05:58.473" v="523" actId="255"/>
          <ac:spMkLst>
            <pc:docMk/>
            <pc:sldMk cId="0" sldId="277"/>
            <ac:spMk id="2" creationId="{00000000-0000-0000-0000-000000000000}"/>
          </ac:spMkLst>
        </pc:spChg>
        <pc:spChg chg="mod">
          <ac:chgData name="sandeep yadav" userId="add4a101c9ccbc17" providerId="LiveId" clId="{7B0C93EB-0AE7-4ADD-9C7E-B2FA39EE70F7}" dt="2021-04-03T18:06:56.758" v="531" actId="113"/>
          <ac:spMkLst>
            <pc:docMk/>
            <pc:sldMk cId="0" sldId="277"/>
            <ac:spMk id="3" creationId="{00000000-0000-0000-0000-000000000000}"/>
          </ac:spMkLst>
        </pc:spChg>
      </pc:sldChg>
      <pc:sldChg chg="modSp mod">
        <pc:chgData name="sandeep yadav" userId="add4a101c9ccbc17" providerId="LiveId" clId="{7B0C93EB-0AE7-4ADD-9C7E-B2FA39EE70F7}" dt="2021-04-03T18:10:07.385" v="564" actId="255"/>
        <pc:sldMkLst>
          <pc:docMk/>
          <pc:sldMk cId="0" sldId="278"/>
        </pc:sldMkLst>
        <pc:spChg chg="mod">
          <ac:chgData name="sandeep yadav" userId="add4a101c9ccbc17" providerId="LiveId" clId="{7B0C93EB-0AE7-4ADD-9C7E-B2FA39EE70F7}" dt="2021-04-03T18:07:25.821" v="537" actId="255"/>
          <ac:spMkLst>
            <pc:docMk/>
            <pc:sldMk cId="0" sldId="278"/>
            <ac:spMk id="2" creationId="{00000000-0000-0000-0000-000000000000}"/>
          </ac:spMkLst>
        </pc:spChg>
        <pc:spChg chg="mod">
          <ac:chgData name="sandeep yadav" userId="add4a101c9ccbc17" providerId="LiveId" clId="{7B0C93EB-0AE7-4ADD-9C7E-B2FA39EE70F7}" dt="2021-04-03T18:10:07.385" v="564" actId="255"/>
          <ac:spMkLst>
            <pc:docMk/>
            <pc:sldMk cId="0" sldId="278"/>
            <ac:spMk id="3" creationId="{00000000-0000-0000-0000-000000000000}"/>
          </ac:spMkLst>
        </pc:spChg>
      </pc:sldChg>
      <pc:sldChg chg="modSp mod">
        <pc:chgData name="sandeep yadav" userId="add4a101c9ccbc17" providerId="LiveId" clId="{7B0C93EB-0AE7-4ADD-9C7E-B2FA39EE70F7}" dt="2021-04-03T18:13:50.699" v="583" actId="2710"/>
        <pc:sldMkLst>
          <pc:docMk/>
          <pc:sldMk cId="0" sldId="279"/>
        </pc:sldMkLst>
        <pc:spChg chg="mod">
          <ac:chgData name="sandeep yadav" userId="add4a101c9ccbc17" providerId="LiveId" clId="{7B0C93EB-0AE7-4ADD-9C7E-B2FA39EE70F7}" dt="2021-04-03T18:10:30.349" v="565" actId="255"/>
          <ac:spMkLst>
            <pc:docMk/>
            <pc:sldMk cId="0" sldId="279"/>
            <ac:spMk id="2" creationId="{00000000-0000-0000-0000-000000000000}"/>
          </ac:spMkLst>
        </pc:spChg>
        <pc:spChg chg="mod">
          <ac:chgData name="sandeep yadav" userId="add4a101c9ccbc17" providerId="LiveId" clId="{7B0C93EB-0AE7-4ADD-9C7E-B2FA39EE70F7}" dt="2021-04-03T18:13:50.699" v="583" actId="2710"/>
          <ac:spMkLst>
            <pc:docMk/>
            <pc:sldMk cId="0" sldId="279"/>
            <ac:spMk id="3" creationId="{00000000-0000-0000-0000-000000000000}"/>
          </ac:spMkLst>
        </pc:spChg>
      </pc:sldChg>
      <pc:sldChg chg="modSp mod">
        <pc:chgData name="sandeep yadav" userId="add4a101c9ccbc17" providerId="LiveId" clId="{7B0C93EB-0AE7-4ADD-9C7E-B2FA39EE70F7}" dt="2021-04-03T18:15:13.744" v="587" actId="313"/>
        <pc:sldMkLst>
          <pc:docMk/>
          <pc:sldMk cId="0" sldId="280"/>
        </pc:sldMkLst>
        <pc:spChg chg="mod">
          <ac:chgData name="sandeep yadav" userId="add4a101c9ccbc17" providerId="LiveId" clId="{7B0C93EB-0AE7-4ADD-9C7E-B2FA39EE70F7}" dt="2021-04-03T18:14:07.101" v="584" actId="255"/>
          <ac:spMkLst>
            <pc:docMk/>
            <pc:sldMk cId="0" sldId="280"/>
            <ac:spMk id="2" creationId="{00000000-0000-0000-0000-000000000000}"/>
          </ac:spMkLst>
        </pc:spChg>
        <pc:spChg chg="mod">
          <ac:chgData name="sandeep yadav" userId="add4a101c9ccbc17" providerId="LiveId" clId="{7B0C93EB-0AE7-4ADD-9C7E-B2FA39EE70F7}" dt="2021-04-03T18:15:13.744" v="587" actId="313"/>
          <ac:spMkLst>
            <pc:docMk/>
            <pc:sldMk cId="0" sldId="280"/>
            <ac:spMk id="3" creationId="{00000000-0000-0000-0000-000000000000}"/>
          </ac:spMkLst>
        </pc:spChg>
      </pc:sldChg>
      <pc:sldChg chg="modSp mod">
        <pc:chgData name="sandeep yadav" userId="add4a101c9ccbc17" providerId="LiveId" clId="{7B0C93EB-0AE7-4ADD-9C7E-B2FA39EE70F7}" dt="2021-04-03T18:15:37.857" v="588" actId="255"/>
        <pc:sldMkLst>
          <pc:docMk/>
          <pc:sldMk cId="0" sldId="281"/>
        </pc:sldMkLst>
        <pc:spChg chg="mod">
          <ac:chgData name="sandeep yadav" userId="add4a101c9ccbc17" providerId="LiveId" clId="{7B0C93EB-0AE7-4ADD-9C7E-B2FA39EE70F7}" dt="2021-04-03T18:15:37.857" v="588" actId="255"/>
          <ac:spMkLst>
            <pc:docMk/>
            <pc:sldMk cId="0" sldId="281"/>
            <ac:spMk id="2" creationId="{00000000-0000-0000-0000-000000000000}"/>
          </ac:spMkLst>
        </pc:spChg>
      </pc:sldChg>
      <pc:sldChg chg="modSp mod">
        <pc:chgData name="sandeep yadav" userId="add4a101c9ccbc17" providerId="LiveId" clId="{7B0C93EB-0AE7-4ADD-9C7E-B2FA39EE70F7}" dt="2021-04-03T18:16:30.560" v="596" actId="20577"/>
        <pc:sldMkLst>
          <pc:docMk/>
          <pc:sldMk cId="0" sldId="282"/>
        </pc:sldMkLst>
        <pc:spChg chg="mod">
          <ac:chgData name="sandeep yadav" userId="add4a101c9ccbc17" providerId="LiveId" clId="{7B0C93EB-0AE7-4ADD-9C7E-B2FA39EE70F7}" dt="2021-04-03T18:15:58.392" v="593" actId="255"/>
          <ac:spMkLst>
            <pc:docMk/>
            <pc:sldMk cId="0" sldId="282"/>
            <ac:spMk id="2" creationId="{00000000-0000-0000-0000-000000000000}"/>
          </ac:spMkLst>
        </pc:spChg>
        <pc:spChg chg="mod">
          <ac:chgData name="sandeep yadav" userId="add4a101c9ccbc17" providerId="LiveId" clId="{7B0C93EB-0AE7-4ADD-9C7E-B2FA39EE70F7}" dt="2021-04-03T18:16:30.560" v="596" actId="20577"/>
          <ac:spMkLst>
            <pc:docMk/>
            <pc:sldMk cId="0" sldId="282"/>
            <ac:spMk id="3" creationId="{00000000-0000-0000-0000-000000000000}"/>
          </ac:spMkLst>
        </pc:spChg>
      </pc:sldChg>
      <pc:sldChg chg="modSp mod">
        <pc:chgData name="sandeep yadav" userId="add4a101c9ccbc17" providerId="LiveId" clId="{7B0C93EB-0AE7-4ADD-9C7E-B2FA39EE70F7}" dt="2021-04-03T18:16:36.296" v="597" actId="255"/>
        <pc:sldMkLst>
          <pc:docMk/>
          <pc:sldMk cId="0" sldId="283"/>
        </pc:sldMkLst>
        <pc:spChg chg="mod">
          <ac:chgData name="sandeep yadav" userId="add4a101c9ccbc17" providerId="LiveId" clId="{7B0C93EB-0AE7-4ADD-9C7E-B2FA39EE70F7}" dt="2021-04-03T18:16:36.296" v="597" actId="255"/>
          <ac:spMkLst>
            <pc:docMk/>
            <pc:sldMk cId="0" sldId="283"/>
            <ac:spMk id="2" creationId="{00000000-0000-0000-0000-000000000000}"/>
          </ac:spMkLst>
        </pc:spChg>
      </pc:sldChg>
      <pc:sldChg chg="modSp mod">
        <pc:chgData name="sandeep yadav" userId="add4a101c9ccbc17" providerId="LiveId" clId="{7B0C93EB-0AE7-4ADD-9C7E-B2FA39EE70F7}" dt="2021-04-03T18:16:57.725" v="599" actId="255"/>
        <pc:sldMkLst>
          <pc:docMk/>
          <pc:sldMk cId="0" sldId="284"/>
        </pc:sldMkLst>
        <pc:spChg chg="mod">
          <ac:chgData name="sandeep yadav" userId="add4a101c9ccbc17" providerId="LiveId" clId="{7B0C93EB-0AE7-4ADD-9C7E-B2FA39EE70F7}" dt="2021-04-03T18:16:57.725" v="599" actId="255"/>
          <ac:spMkLst>
            <pc:docMk/>
            <pc:sldMk cId="0" sldId="284"/>
            <ac:spMk id="2" creationId="{00000000-0000-0000-0000-000000000000}"/>
          </ac:spMkLst>
        </pc:spChg>
      </pc:sldChg>
      <pc:sldChg chg="modSp mod">
        <pc:chgData name="sandeep yadav" userId="add4a101c9ccbc17" providerId="LiveId" clId="{7B0C93EB-0AE7-4ADD-9C7E-B2FA39EE70F7}" dt="2021-04-03T18:17:23.934" v="602" actId="313"/>
        <pc:sldMkLst>
          <pc:docMk/>
          <pc:sldMk cId="0" sldId="285"/>
        </pc:sldMkLst>
        <pc:spChg chg="mod">
          <ac:chgData name="sandeep yadav" userId="add4a101c9ccbc17" providerId="LiveId" clId="{7B0C93EB-0AE7-4ADD-9C7E-B2FA39EE70F7}" dt="2021-04-03T18:17:16.085" v="600" actId="255"/>
          <ac:spMkLst>
            <pc:docMk/>
            <pc:sldMk cId="0" sldId="285"/>
            <ac:spMk id="2" creationId="{00000000-0000-0000-0000-000000000000}"/>
          </ac:spMkLst>
        </pc:spChg>
        <pc:spChg chg="mod">
          <ac:chgData name="sandeep yadav" userId="add4a101c9ccbc17" providerId="LiveId" clId="{7B0C93EB-0AE7-4ADD-9C7E-B2FA39EE70F7}" dt="2021-04-03T18:17:23.934" v="602" actId="313"/>
          <ac:spMkLst>
            <pc:docMk/>
            <pc:sldMk cId="0" sldId="285"/>
            <ac:spMk id="3" creationId="{00000000-0000-0000-0000-000000000000}"/>
          </ac:spMkLst>
        </pc:spChg>
      </pc:sldChg>
      <pc:sldChg chg="modSp mod">
        <pc:chgData name="sandeep yadav" userId="add4a101c9ccbc17" providerId="LiveId" clId="{7B0C93EB-0AE7-4ADD-9C7E-B2FA39EE70F7}" dt="2021-04-03T18:19:00.377" v="608" actId="255"/>
        <pc:sldMkLst>
          <pc:docMk/>
          <pc:sldMk cId="0" sldId="286"/>
        </pc:sldMkLst>
        <pc:spChg chg="mod">
          <ac:chgData name="sandeep yadav" userId="add4a101c9ccbc17" providerId="LiveId" clId="{7B0C93EB-0AE7-4ADD-9C7E-B2FA39EE70F7}" dt="2021-04-03T18:19:00.377" v="608" actId="255"/>
          <ac:spMkLst>
            <pc:docMk/>
            <pc:sldMk cId="0" sldId="286"/>
            <ac:spMk id="2" creationId="{00000000-0000-0000-0000-000000000000}"/>
          </ac:spMkLst>
        </pc:spChg>
        <pc:spChg chg="mod">
          <ac:chgData name="sandeep yadav" userId="add4a101c9ccbc17" providerId="LiveId" clId="{7B0C93EB-0AE7-4ADD-9C7E-B2FA39EE70F7}" dt="2021-04-03T18:18:35.239" v="607" actId="113"/>
          <ac:spMkLst>
            <pc:docMk/>
            <pc:sldMk cId="0" sldId="286"/>
            <ac:spMk id="3" creationId="{00000000-0000-0000-0000-000000000000}"/>
          </ac:spMkLst>
        </pc:spChg>
      </pc:sldChg>
      <pc:sldChg chg="modSp mod">
        <pc:chgData name="sandeep yadav" userId="add4a101c9ccbc17" providerId="LiveId" clId="{7B0C93EB-0AE7-4ADD-9C7E-B2FA39EE70F7}" dt="2021-04-03T18:20:06.225" v="617" actId="313"/>
        <pc:sldMkLst>
          <pc:docMk/>
          <pc:sldMk cId="0" sldId="287"/>
        </pc:sldMkLst>
        <pc:spChg chg="mod">
          <ac:chgData name="sandeep yadav" userId="add4a101c9ccbc17" providerId="LiveId" clId="{7B0C93EB-0AE7-4ADD-9C7E-B2FA39EE70F7}" dt="2021-04-03T18:19:07.577" v="609" actId="255"/>
          <ac:spMkLst>
            <pc:docMk/>
            <pc:sldMk cId="0" sldId="287"/>
            <ac:spMk id="2" creationId="{00000000-0000-0000-0000-000000000000}"/>
          </ac:spMkLst>
        </pc:spChg>
        <pc:spChg chg="mod">
          <ac:chgData name="sandeep yadav" userId="add4a101c9ccbc17" providerId="LiveId" clId="{7B0C93EB-0AE7-4ADD-9C7E-B2FA39EE70F7}" dt="2021-04-03T18:20:06.225" v="617" actId="313"/>
          <ac:spMkLst>
            <pc:docMk/>
            <pc:sldMk cId="0" sldId="287"/>
            <ac:spMk id="3" creationId="{00000000-0000-0000-0000-000000000000}"/>
          </ac:spMkLst>
        </pc:spChg>
      </pc:sldChg>
      <pc:sldChg chg="modSp mod">
        <pc:chgData name="sandeep yadav" userId="add4a101c9ccbc17" providerId="LiveId" clId="{7B0C93EB-0AE7-4ADD-9C7E-B2FA39EE70F7}" dt="2021-04-03T18:20:21.593" v="618" actId="255"/>
        <pc:sldMkLst>
          <pc:docMk/>
          <pc:sldMk cId="0" sldId="288"/>
        </pc:sldMkLst>
        <pc:spChg chg="mod">
          <ac:chgData name="sandeep yadav" userId="add4a101c9ccbc17" providerId="LiveId" clId="{7B0C93EB-0AE7-4ADD-9C7E-B2FA39EE70F7}" dt="2021-04-03T18:20:21.593" v="618" actId="255"/>
          <ac:spMkLst>
            <pc:docMk/>
            <pc:sldMk cId="0" sldId="288"/>
            <ac:spMk id="2" creationId="{00000000-0000-0000-0000-000000000000}"/>
          </ac:spMkLst>
        </pc:spChg>
      </pc:sldChg>
      <pc:sldChg chg="modSp mod">
        <pc:chgData name="sandeep yadav" userId="add4a101c9ccbc17" providerId="LiveId" clId="{7B0C93EB-0AE7-4ADD-9C7E-B2FA39EE70F7}" dt="2021-04-03T18:20:27.868" v="619" actId="255"/>
        <pc:sldMkLst>
          <pc:docMk/>
          <pc:sldMk cId="0" sldId="289"/>
        </pc:sldMkLst>
        <pc:spChg chg="mod">
          <ac:chgData name="sandeep yadav" userId="add4a101c9ccbc17" providerId="LiveId" clId="{7B0C93EB-0AE7-4ADD-9C7E-B2FA39EE70F7}" dt="2021-04-03T18:20:27.868" v="619" actId="255"/>
          <ac:spMkLst>
            <pc:docMk/>
            <pc:sldMk cId="0" sldId="289"/>
            <ac:spMk id="2" creationId="{00000000-0000-0000-0000-000000000000}"/>
          </ac:spMkLst>
        </pc:spChg>
      </pc:sldChg>
      <pc:sldChg chg="modSp mod">
        <pc:chgData name="sandeep yadav" userId="add4a101c9ccbc17" providerId="LiveId" clId="{7B0C93EB-0AE7-4ADD-9C7E-B2FA39EE70F7}" dt="2021-04-03T18:21:39.348" v="626" actId="255"/>
        <pc:sldMkLst>
          <pc:docMk/>
          <pc:sldMk cId="0" sldId="290"/>
        </pc:sldMkLst>
        <pc:spChg chg="mod">
          <ac:chgData name="sandeep yadav" userId="add4a101c9ccbc17" providerId="LiveId" clId="{7B0C93EB-0AE7-4ADD-9C7E-B2FA39EE70F7}" dt="2021-04-03T18:20:34.475" v="620" actId="255"/>
          <ac:spMkLst>
            <pc:docMk/>
            <pc:sldMk cId="0" sldId="290"/>
            <ac:spMk id="2" creationId="{00000000-0000-0000-0000-000000000000}"/>
          </ac:spMkLst>
        </pc:spChg>
        <pc:spChg chg="mod">
          <ac:chgData name="sandeep yadav" userId="add4a101c9ccbc17" providerId="LiveId" clId="{7B0C93EB-0AE7-4ADD-9C7E-B2FA39EE70F7}" dt="2021-04-03T18:21:39.348" v="626" actId="255"/>
          <ac:spMkLst>
            <pc:docMk/>
            <pc:sldMk cId="0" sldId="290"/>
            <ac:spMk id="3" creationId="{00000000-0000-0000-0000-000000000000}"/>
          </ac:spMkLst>
        </pc:spChg>
      </pc:sldChg>
      <pc:sldChg chg="modSp mod">
        <pc:chgData name="sandeep yadav" userId="add4a101c9ccbc17" providerId="LiveId" clId="{7B0C93EB-0AE7-4ADD-9C7E-B2FA39EE70F7}" dt="2021-04-03T18:23:06.935" v="639" actId="113"/>
        <pc:sldMkLst>
          <pc:docMk/>
          <pc:sldMk cId="0" sldId="291"/>
        </pc:sldMkLst>
        <pc:spChg chg="mod">
          <ac:chgData name="sandeep yadav" userId="add4a101c9ccbc17" providerId="LiveId" clId="{7B0C93EB-0AE7-4ADD-9C7E-B2FA39EE70F7}" dt="2021-04-03T18:21:56.697" v="627" actId="255"/>
          <ac:spMkLst>
            <pc:docMk/>
            <pc:sldMk cId="0" sldId="291"/>
            <ac:spMk id="2" creationId="{00000000-0000-0000-0000-000000000000}"/>
          </ac:spMkLst>
        </pc:spChg>
        <pc:spChg chg="mod">
          <ac:chgData name="sandeep yadav" userId="add4a101c9ccbc17" providerId="LiveId" clId="{7B0C93EB-0AE7-4ADD-9C7E-B2FA39EE70F7}" dt="2021-04-03T18:23:06.935" v="639" actId="113"/>
          <ac:spMkLst>
            <pc:docMk/>
            <pc:sldMk cId="0" sldId="291"/>
            <ac:spMk id="3" creationId="{00000000-0000-0000-0000-000000000000}"/>
          </ac:spMkLst>
        </pc:spChg>
      </pc:sldChg>
      <pc:sldChg chg="modSp mod">
        <pc:chgData name="sandeep yadav" userId="add4a101c9ccbc17" providerId="LiveId" clId="{7B0C93EB-0AE7-4ADD-9C7E-B2FA39EE70F7}" dt="2021-04-03T18:24:07.679" v="651" actId="113"/>
        <pc:sldMkLst>
          <pc:docMk/>
          <pc:sldMk cId="0" sldId="292"/>
        </pc:sldMkLst>
        <pc:spChg chg="mod">
          <ac:chgData name="sandeep yadav" userId="add4a101c9ccbc17" providerId="LiveId" clId="{7B0C93EB-0AE7-4ADD-9C7E-B2FA39EE70F7}" dt="2021-04-03T18:23:28.098" v="644" actId="27636"/>
          <ac:spMkLst>
            <pc:docMk/>
            <pc:sldMk cId="0" sldId="292"/>
            <ac:spMk id="2" creationId="{00000000-0000-0000-0000-000000000000}"/>
          </ac:spMkLst>
        </pc:spChg>
        <pc:spChg chg="mod">
          <ac:chgData name="sandeep yadav" userId="add4a101c9ccbc17" providerId="LiveId" clId="{7B0C93EB-0AE7-4ADD-9C7E-B2FA39EE70F7}" dt="2021-04-03T18:24:07.679" v="651" actId="113"/>
          <ac:spMkLst>
            <pc:docMk/>
            <pc:sldMk cId="0" sldId="292"/>
            <ac:spMk id="3" creationId="{00000000-0000-0000-0000-000000000000}"/>
          </ac:spMkLst>
        </pc:spChg>
      </pc:sldChg>
      <pc:sldChg chg="modSp mod">
        <pc:chgData name="sandeep yadav" userId="add4a101c9ccbc17" providerId="LiveId" clId="{7B0C93EB-0AE7-4ADD-9C7E-B2FA39EE70F7}" dt="2021-04-03T18:24:39.868" v="654" actId="255"/>
        <pc:sldMkLst>
          <pc:docMk/>
          <pc:sldMk cId="0" sldId="293"/>
        </pc:sldMkLst>
        <pc:spChg chg="mod">
          <ac:chgData name="sandeep yadav" userId="add4a101c9ccbc17" providerId="LiveId" clId="{7B0C93EB-0AE7-4ADD-9C7E-B2FA39EE70F7}" dt="2021-04-03T18:24:32.359" v="653" actId="255"/>
          <ac:spMkLst>
            <pc:docMk/>
            <pc:sldMk cId="0" sldId="293"/>
            <ac:spMk id="2" creationId="{00000000-0000-0000-0000-000000000000}"/>
          </ac:spMkLst>
        </pc:spChg>
        <pc:spChg chg="mod">
          <ac:chgData name="sandeep yadav" userId="add4a101c9ccbc17" providerId="LiveId" clId="{7B0C93EB-0AE7-4ADD-9C7E-B2FA39EE70F7}" dt="2021-04-03T18:24:39.868" v="654" actId="255"/>
          <ac:spMkLst>
            <pc:docMk/>
            <pc:sldMk cId="0" sldId="293"/>
            <ac:spMk id="3" creationId="{00000000-0000-0000-0000-000000000000}"/>
          </ac:spMkLst>
        </pc:spChg>
      </pc:sldChg>
      <pc:sldChg chg="modSp mod">
        <pc:chgData name="sandeep yadav" userId="add4a101c9ccbc17" providerId="LiveId" clId="{7B0C93EB-0AE7-4ADD-9C7E-B2FA39EE70F7}" dt="2021-04-03T18:27:37.457" v="666" actId="1076"/>
        <pc:sldMkLst>
          <pc:docMk/>
          <pc:sldMk cId="0" sldId="294"/>
        </pc:sldMkLst>
        <pc:spChg chg="mod">
          <ac:chgData name="sandeep yadav" userId="add4a101c9ccbc17" providerId="LiveId" clId="{7B0C93EB-0AE7-4ADD-9C7E-B2FA39EE70F7}" dt="2021-04-03T18:24:48.128" v="655" actId="255"/>
          <ac:spMkLst>
            <pc:docMk/>
            <pc:sldMk cId="0" sldId="294"/>
            <ac:spMk id="2" creationId="{00000000-0000-0000-0000-000000000000}"/>
          </ac:spMkLst>
        </pc:spChg>
        <pc:picChg chg="mod">
          <ac:chgData name="sandeep yadav" userId="add4a101c9ccbc17" providerId="LiveId" clId="{7B0C93EB-0AE7-4ADD-9C7E-B2FA39EE70F7}" dt="2021-04-03T18:27:37.457" v="666" actId="1076"/>
          <ac:picMkLst>
            <pc:docMk/>
            <pc:sldMk cId="0" sldId="294"/>
            <ac:picMk id="4" creationId="{00000000-0000-0000-0000-000000000000}"/>
          </ac:picMkLst>
        </pc:picChg>
      </pc:sldChg>
      <pc:sldChg chg="addSp delSp modSp new mod ord">
        <pc:chgData name="sandeep yadav" userId="add4a101c9ccbc17" providerId="LiveId" clId="{7B0C93EB-0AE7-4ADD-9C7E-B2FA39EE70F7}" dt="2021-04-03T17:47:12.244" v="392" actId="1076"/>
        <pc:sldMkLst>
          <pc:docMk/>
          <pc:sldMk cId="2138254884" sldId="295"/>
        </pc:sldMkLst>
        <pc:spChg chg="del mod">
          <ac:chgData name="sandeep yadav" userId="add4a101c9ccbc17" providerId="LiveId" clId="{7B0C93EB-0AE7-4ADD-9C7E-B2FA39EE70F7}" dt="2021-04-03T17:12:29.457" v="11" actId="478"/>
          <ac:spMkLst>
            <pc:docMk/>
            <pc:sldMk cId="2138254884" sldId="295"/>
            <ac:spMk id="2" creationId="{A717A00D-A04F-41A1-B3D1-03F263C2C031}"/>
          </ac:spMkLst>
        </pc:spChg>
        <pc:spChg chg="del">
          <ac:chgData name="sandeep yadav" userId="add4a101c9ccbc17" providerId="LiveId" clId="{7B0C93EB-0AE7-4ADD-9C7E-B2FA39EE70F7}" dt="2021-04-03T17:12:20.736" v="9" actId="478"/>
          <ac:spMkLst>
            <pc:docMk/>
            <pc:sldMk cId="2138254884" sldId="295"/>
            <ac:spMk id="3" creationId="{F3E706EC-CE44-4B0B-A8CE-D7D17FC21E9D}"/>
          </ac:spMkLst>
        </pc:spChg>
        <pc:spChg chg="add del mod">
          <ac:chgData name="sandeep yadav" userId="add4a101c9ccbc17" providerId="LiveId" clId="{7B0C93EB-0AE7-4ADD-9C7E-B2FA39EE70F7}" dt="2021-04-03T17:12:35.287" v="13" actId="478"/>
          <ac:spMkLst>
            <pc:docMk/>
            <pc:sldMk cId="2138254884" sldId="295"/>
            <ac:spMk id="5" creationId="{F19A9953-9B6E-46BB-88AD-35296834B33A}"/>
          </ac:spMkLst>
        </pc:spChg>
        <pc:spChg chg="mod">
          <ac:chgData name="sandeep yadav" userId="add4a101c9ccbc17" providerId="LiveId" clId="{7B0C93EB-0AE7-4ADD-9C7E-B2FA39EE70F7}" dt="2021-04-03T17:16:06.699" v="18"/>
          <ac:spMkLst>
            <pc:docMk/>
            <pc:sldMk cId="2138254884" sldId="295"/>
            <ac:spMk id="7" creationId="{7487C6AE-89AD-4FCB-A619-48D9EA68DEFB}"/>
          </ac:spMkLst>
        </pc:spChg>
        <pc:spChg chg="mod">
          <ac:chgData name="sandeep yadav" userId="add4a101c9ccbc17" providerId="LiveId" clId="{7B0C93EB-0AE7-4ADD-9C7E-B2FA39EE70F7}" dt="2021-04-03T17:16:06.699" v="18"/>
          <ac:spMkLst>
            <pc:docMk/>
            <pc:sldMk cId="2138254884" sldId="295"/>
            <ac:spMk id="8" creationId="{AD7BCAA3-1851-4CD0-9695-A574AA41F978}"/>
          </ac:spMkLst>
        </pc:spChg>
        <pc:spChg chg="add mod">
          <ac:chgData name="sandeep yadav" userId="add4a101c9ccbc17" providerId="LiveId" clId="{7B0C93EB-0AE7-4ADD-9C7E-B2FA39EE70F7}" dt="2021-04-03T17:18:37.876" v="33" actId="1076"/>
          <ac:spMkLst>
            <pc:docMk/>
            <pc:sldMk cId="2138254884" sldId="295"/>
            <ac:spMk id="10" creationId="{9F7BD2F4-D290-41A8-8DF9-54C9E769E079}"/>
          </ac:spMkLst>
        </pc:spChg>
        <pc:spChg chg="add mod">
          <ac:chgData name="sandeep yadav" userId="add4a101c9ccbc17" providerId="LiveId" clId="{7B0C93EB-0AE7-4ADD-9C7E-B2FA39EE70F7}" dt="2021-04-03T17:45:00.447" v="372" actId="2711"/>
          <ac:spMkLst>
            <pc:docMk/>
            <pc:sldMk cId="2138254884" sldId="295"/>
            <ac:spMk id="11" creationId="{9D1F2FBD-C4FC-4B48-AC67-0967861CE4E4}"/>
          </ac:spMkLst>
        </pc:spChg>
        <pc:spChg chg="add del mod">
          <ac:chgData name="sandeep yadav" userId="add4a101c9ccbc17" providerId="LiveId" clId="{7B0C93EB-0AE7-4ADD-9C7E-B2FA39EE70F7}" dt="2021-04-03T17:20:16.908" v="52"/>
          <ac:spMkLst>
            <pc:docMk/>
            <pc:sldMk cId="2138254884" sldId="295"/>
            <ac:spMk id="12" creationId="{F1BFF347-FB49-48CA-B605-A2B08D947BFB}"/>
          </ac:spMkLst>
        </pc:spChg>
        <pc:spChg chg="add mod">
          <ac:chgData name="sandeep yadav" userId="add4a101c9ccbc17" providerId="LiveId" clId="{7B0C93EB-0AE7-4ADD-9C7E-B2FA39EE70F7}" dt="2021-04-03T17:47:12.244" v="392" actId="1076"/>
          <ac:spMkLst>
            <pc:docMk/>
            <pc:sldMk cId="2138254884" sldId="295"/>
            <ac:spMk id="13" creationId="{35B80E0F-B02A-4609-9A66-BA137A26A0E7}"/>
          </ac:spMkLst>
        </pc:spChg>
        <pc:grpChg chg="add mod">
          <ac:chgData name="sandeep yadav" userId="add4a101c9ccbc17" providerId="LiveId" clId="{7B0C93EB-0AE7-4ADD-9C7E-B2FA39EE70F7}" dt="2021-04-03T17:29:17.817" v="178" actId="1076"/>
          <ac:grpSpMkLst>
            <pc:docMk/>
            <pc:sldMk cId="2138254884" sldId="295"/>
            <ac:grpSpMk id="6" creationId="{6C327045-A0E0-4962-9EEE-70108E4DA9BD}"/>
          </ac:grpSpMkLst>
        </pc:grpChg>
        <pc:picChg chg="add mod">
          <ac:chgData name="sandeep yadav" userId="add4a101c9ccbc17" providerId="LiveId" clId="{7B0C93EB-0AE7-4ADD-9C7E-B2FA39EE70F7}" dt="2021-04-03T17:19:56.862" v="48" actId="1076"/>
          <ac:picMkLst>
            <pc:docMk/>
            <pc:sldMk cId="2138254884" sldId="295"/>
            <ac:picMk id="9" creationId="{C854D40A-9309-475F-B441-5882940764E5}"/>
          </ac:picMkLst>
        </pc:picChg>
        <pc:picChg chg="add mod">
          <ac:chgData name="sandeep yadav" userId="add4a101c9ccbc17" providerId="LiveId" clId="{7B0C93EB-0AE7-4ADD-9C7E-B2FA39EE70F7}" dt="2021-04-03T17:26:02.983" v="161" actId="1076"/>
          <ac:picMkLst>
            <pc:docMk/>
            <pc:sldMk cId="2138254884" sldId="295"/>
            <ac:picMk id="15" creationId="{78CCA306-60D7-428F-B190-8EB930306F96}"/>
          </ac:picMkLst>
        </pc:picChg>
        <pc:picChg chg="add mod">
          <ac:chgData name="sandeep yadav" userId="add4a101c9ccbc17" providerId="LiveId" clId="{7B0C93EB-0AE7-4ADD-9C7E-B2FA39EE70F7}" dt="2021-04-03T17:24:33.110" v="145" actId="1076"/>
          <ac:picMkLst>
            <pc:docMk/>
            <pc:sldMk cId="2138254884" sldId="295"/>
            <ac:picMk id="17" creationId="{0A38F042-FFE7-42E6-AC10-20EA3ACB6E59}"/>
          </ac:picMkLst>
        </pc:picChg>
        <pc:picChg chg="add mod">
          <ac:chgData name="sandeep yadav" userId="add4a101c9ccbc17" providerId="LiveId" clId="{7B0C93EB-0AE7-4ADD-9C7E-B2FA39EE70F7}" dt="2021-04-03T17:24:59.356" v="151" actId="14100"/>
          <ac:picMkLst>
            <pc:docMk/>
            <pc:sldMk cId="2138254884" sldId="295"/>
            <ac:picMk id="19" creationId="{D5245E4E-9DBF-4D84-BF99-2BEE60C362CE}"/>
          </ac:picMkLst>
        </pc:picChg>
        <pc:picChg chg="add mod">
          <ac:chgData name="sandeep yadav" userId="add4a101c9ccbc17" providerId="LiveId" clId="{7B0C93EB-0AE7-4ADD-9C7E-B2FA39EE70F7}" dt="2021-04-03T17:25:44.292" v="159" actId="14100"/>
          <ac:picMkLst>
            <pc:docMk/>
            <pc:sldMk cId="2138254884" sldId="295"/>
            <ac:picMk id="21" creationId="{DF3CB5E3-F0FA-4DE0-9FDE-2C4361C62AC9}"/>
          </ac:picMkLst>
        </pc:picChg>
      </pc:sldChg>
      <pc:sldChg chg="delSp modSp new del mod">
        <pc:chgData name="sandeep yadav" userId="add4a101c9ccbc17" providerId="LiveId" clId="{7B0C93EB-0AE7-4ADD-9C7E-B2FA39EE70F7}" dt="2021-04-03T17:27:16.872" v="167" actId="47"/>
        <pc:sldMkLst>
          <pc:docMk/>
          <pc:sldMk cId="926855049" sldId="296"/>
        </pc:sldMkLst>
        <pc:spChg chg="del mod">
          <ac:chgData name="sandeep yadav" userId="add4a101c9ccbc17" providerId="LiveId" clId="{7B0C93EB-0AE7-4ADD-9C7E-B2FA39EE70F7}" dt="2021-04-03T17:12:58.404" v="17" actId="478"/>
          <ac:spMkLst>
            <pc:docMk/>
            <pc:sldMk cId="926855049" sldId="296"/>
            <ac:spMk id="2" creationId="{351507CB-1AEC-4034-BC23-9B9008E42908}"/>
          </ac:spMkLst>
        </pc:spChg>
        <pc:spChg chg="del mod">
          <ac:chgData name="sandeep yadav" userId="add4a101c9ccbc17" providerId="LiveId" clId="{7B0C93EB-0AE7-4ADD-9C7E-B2FA39EE70F7}" dt="2021-04-03T17:12:55.014" v="15" actId="478"/>
          <ac:spMkLst>
            <pc:docMk/>
            <pc:sldMk cId="926855049" sldId="296"/>
            <ac:spMk id="3" creationId="{FEBC4D4C-8307-4C76-B3E4-D29A5CA5A609}"/>
          </ac:spMkLst>
        </pc:spChg>
      </pc:sldChg>
      <pc:sldChg chg="addSp modSp add mod">
        <pc:chgData name="sandeep yadav" userId="add4a101c9ccbc17" providerId="LiveId" clId="{7B0C93EB-0AE7-4ADD-9C7E-B2FA39EE70F7}" dt="2021-04-03T17:55:36.022" v="453" actId="20577"/>
        <pc:sldMkLst>
          <pc:docMk/>
          <pc:sldMk cId="2117873098" sldId="297"/>
        </pc:sldMkLst>
        <pc:spChg chg="mod">
          <ac:chgData name="sandeep yadav" userId="add4a101c9ccbc17" providerId="LiveId" clId="{7B0C93EB-0AE7-4ADD-9C7E-B2FA39EE70F7}" dt="2021-04-03T17:29:37.366" v="180" actId="1076"/>
          <ac:spMkLst>
            <pc:docMk/>
            <pc:sldMk cId="2117873098" sldId="297"/>
            <ac:spMk id="5" creationId="{50289C7A-BDEB-4328-878E-ADB7C9D7884F}"/>
          </ac:spMkLst>
        </pc:spChg>
        <pc:graphicFrameChg chg="add mod modGraphic">
          <ac:chgData name="sandeep yadav" userId="add4a101c9ccbc17" providerId="LiveId" clId="{7B0C93EB-0AE7-4ADD-9C7E-B2FA39EE70F7}" dt="2021-04-03T17:55:36.022" v="453" actId="20577"/>
          <ac:graphicFrameMkLst>
            <pc:docMk/>
            <pc:sldMk cId="2117873098" sldId="297"/>
            <ac:graphicFrameMk id="2" creationId="{DD13C41F-6E31-48F7-A940-D34A58620B6B}"/>
          </ac:graphicFrameMkLst>
        </pc:graphicFrameChg>
        <pc:graphicFrameChg chg="mod modGraphic">
          <ac:chgData name="sandeep yadav" userId="add4a101c9ccbc17" providerId="LiveId" clId="{7B0C93EB-0AE7-4ADD-9C7E-B2FA39EE70F7}" dt="2021-04-03T17:28:00.958" v="170" actId="1076"/>
          <ac:graphicFrameMkLst>
            <pc:docMk/>
            <pc:sldMk cId="2117873098" sldId="297"/>
            <ac:graphicFrameMk id="4" creationId="{6BD04DB9-223C-4FAE-98F0-C3F89436DEA5}"/>
          </ac:graphicFrameMkLst>
        </pc:graphicFrame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B28DFAD-0223-4ED9-BF8F-960C2FA1BA57}" type="datetimeFigureOut">
              <a:rPr lang="en-US" smtClean="0"/>
              <a:pPr/>
              <a:t>4/18/2021</a:t>
            </a:fld>
            <a:endParaRPr lang="en-IN"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056EE2-64A7-40F8-BD03-805463E01E15}" type="slidenum">
              <a:rPr lang="en-IN" smtClean="0"/>
              <a:pPr/>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9" name="Rectangle 18"/>
          <p:cNvSpPr>
            <a:spLocks noChangeArrowheads="1"/>
          </p:cNvSpPr>
          <p:nvPr/>
        </p:nvSpPr>
        <p:spPr bwMode="white">
          <a:xfrm>
            <a:off x="8991600" y="3048"/>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6" name="Rectangle 15"/>
          <p:cNvSpPr>
            <a:spLocks noChangeArrowheads="1"/>
          </p:cNvSpPr>
          <p:nvPr/>
        </p:nvSpPr>
        <p:spPr bwMode="white">
          <a:xfrm>
            <a:off x="0" y="0"/>
            <a:ext cx="9144000" cy="25146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Rectangle 11"/>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Subtitle 8"/>
          <p:cNvSpPr>
            <a:spLocks noGrp="1"/>
          </p:cNvSpPr>
          <p:nvPr>
            <p:ph type="subTitle" idx="1"/>
          </p:nvPr>
        </p:nvSpPr>
        <p:spPr>
          <a:xfrm>
            <a:off x="1371600" y="2819400"/>
            <a:ext cx="6400800" cy="1752600"/>
          </a:xfrm>
        </p:spPr>
        <p:txBody>
          <a:bodyPr/>
          <a:lstStyle>
            <a:lvl1pPr marL="0" indent="0" algn="ctr">
              <a:buNone/>
              <a:defRPr sz="1600" b="1" cap="all" spc="25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17" name="Footer Placeholder 16"/>
          <p:cNvSpPr>
            <a:spLocks noGrp="1"/>
          </p:cNvSpPr>
          <p:nvPr>
            <p:ph type="ftr" sz="quarter" idx="11"/>
          </p:nvPr>
        </p:nvSpPr>
        <p:spPr/>
        <p:txBody>
          <a:bodyPr/>
          <a:lstStyle/>
          <a:p>
            <a:endParaRPr lang="en-US" dirty="0"/>
          </a:p>
        </p:txBody>
      </p:sp>
      <p:sp>
        <p:nvSpPr>
          <p:cNvPr id="7" name="Straight Connector 6"/>
          <p:cNvSpPr>
            <a:spLocks noChangeShapeType="1"/>
          </p:cNvSpPr>
          <p:nvPr/>
        </p:nvSpPr>
        <p:spPr bwMode="auto">
          <a:xfrm>
            <a:off x="155448" y="2420112"/>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0" name="Rectangle 9"/>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Oval 12"/>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4" name="Oval 13"/>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B6F15528-21DE-4FAA-801E-634DDDAF4B2B}" type="slidenum">
              <a:rPr lang="en-US" smtClean="0"/>
              <a:pPr/>
              <a:t>‹#›</a:t>
            </a:fld>
            <a:endParaRPr lang="en-US" dirty="0"/>
          </a:p>
        </p:txBody>
      </p:sp>
      <p:sp>
        <p:nvSpPr>
          <p:cNvPr id="8" name="Title 7"/>
          <p:cNvSpPr>
            <a:spLocks noGrp="1"/>
          </p:cNvSpPr>
          <p:nvPr>
            <p:ph type="ctrTitle"/>
          </p:nvPr>
        </p:nvSpPr>
        <p:spPr>
          <a:xfrm>
            <a:off x="685800" y="381000"/>
            <a:ext cx="7772400" cy="1752600"/>
          </a:xfrm>
        </p:spPr>
        <p:txBody>
          <a:bodyPr anchor="b"/>
          <a:lstStyle>
            <a:lvl1pPr>
              <a:defRPr sz="4200">
                <a:solidFill>
                  <a:schemeClr val="accent1"/>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2"/>
      </p:bgRef>
    </p:bg>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8" name="Rectangle 7"/>
          <p:cNvSpPr>
            <a:spLocks noChangeArrowheads="1"/>
          </p:cNvSpPr>
          <p:nvPr/>
        </p:nvSpPr>
        <p:spPr bwMode="white">
          <a:xfrm>
            <a:off x="7010400" y="0"/>
            <a:ext cx="21336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Rectangle 8"/>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Rectangle 9"/>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1" name="Rectangle 10"/>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Rectangle 11"/>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Straight Connector 12"/>
          <p:cNvSpPr>
            <a:spLocks noChangeShapeType="1"/>
          </p:cNvSpPr>
          <p:nvPr/>
        </p:nvSpPr>
        <p:spPr bwMode="auto">
          <a:xfrm rot="5400000">
            <a:off x="4021836" y="3278124"/>
            <a:ext cx="6245352"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4" name="Oval 13"/>
          <p:cNvSpPr/>
          <p:nvPr/>
        </p:nvSpPr>
        <p:spPr>
          <a:xfrm>
            <a:off x="6839712" y="2925763"/>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Oval 14"/>
          <p:cNvSpPr/>
          <p:nvPr/>
        </p:nvSpPr>
        <p:spPr>
          <a:xfrm>
            <a:off x="6934200" y="3020251"/>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6" name="Slide Number Placeholder 5"/>
          <p:cNvSpPr>
            <a:spLocks noGrp="1"/>
          </p:cNvSpPr>
          <p:nvPr>
            <p:ph type="sldNum" sz="quarter" idx="12"/>
          </p:nvPr>
        </p:nvSpPr>
        <p:spPr>
          <a:xfrm>
            <a:off x="6915912" y="3009901"/>
            <a:ext cx="457200" cy="441325"/>
          </a:xfrm>
        </p:spPr>
        <p:txBody>
          <a:bodyPr/>
          <a:lstStyle/>
          <a:p>
            <a:fld id="{B6F15528-21DE-4FAA-801E-634DDDAF4B2B}" type="slidenum">
              <a:rPr lang="en-US" smtClean="0"/>
              <a:pPr/>
              <a:t>‹#›</a:t>
            </a:fld>
            <a:endParaRPr lang="en-US" dirty="0"/>
          </a:p>
        </p:txBody>
      </p:sp>
      <p:sp>
        <p:nvSpPr>
          <p:cNvPr id="3" name="Vertical Text Placeholder 2"/>
          <p:cNvSpPr>
            <a:spLocks noGrp="1"/>
          </p:cNvSpPr>
          <p:nvPr>
            <p:ph type="body" orient="vert" idx="1"/>
          </p:nvPr>
        </p:nvSpPr>
        <p:spPr>
          <a:xfrm>
            <a:off x="304800" y="304800"/>
            <a:ext cx="6553200" cy="5821366"/>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 name="Vertical Title 1"/>
          <p:cNvSpPr>
            <a:spLocks noGrp="1"/>
          </p:cNvSpPr>
          <p:nvPr>
            <p:ph type="title" orient="vert"/>
          </p:nvPr>
        </p:nvSpPr>
        <p:spPr>
          <a:xfrm>
            <a:off x="7391400" y="304801"/>
            <a:ext cx="1447800" cy="5851525"/>
          </a:xfrm>
        </p:spPr>
        <p:txBody>
          <a:bodyPr vert="eaVert"/>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hade val="75000"/>
                  </a:schemeClr>
                </a:solidFill>
              </a:defRPr>
            </a:lvl1pPr>
          </a:lstStyle>
          <a:p>
            <a:r>
              <a:rPr kumimoji="0" lang="en-US"/>
              <a:t>Click to edit Master 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4361688" y="1026372"/>
            <a:ext cx="457200" cy="441325"/>
          </a:xfrm>
        </p:spPr>
        <p:txBody>
          <a:bodyPr/>
          <a:lstStyle/>
          <a:p>
            <a:fld id="{B6F15528-21DE-4FAA-801E-634DDDAF4B2B}" type="slidenum">
              <a:rPr lang="en-US" smtClean="0"/>
              <a:pPr/>
              <a:t>‹#›</a:t>
            </a:fld>
            <a:endParaRPr lang="en-US" dirty="0"/>
          </a:p>
        </p:txBody>
      </p:sp>
      <p:sp>
        <p:nvSpPr>
          <p:cNvPr id="8" name="Content Placeholder 7"/>
          <p:cNvSpPr>
            <a:spLocks noGrp="1"/>
          </p:cNvSpPr>
          <p:nvPr>
            <p:ph sz="quarter" idx="1"/>
          </p:nvPr>
        </p:nvSpPr>
        <p:spPr>
          <a:xfrm>
            <a:off x="301752" y="1527048"/>
            <a:ext cx="850392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6" name="Rectangle 15"/>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white">
          <a:xfrm>
            <a:off x="8991600" y="1905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9" name="Rectangle 18"/>
          <p:cNvSpPr>
            <a:spLocks noChangeArrowheads="1"/>
          </p:cNvSpPr>
          <p:nvPr/>
        </p:nvSpPr>
        <p:spPr bwMode="white">
          <a:xfrm>
            <a:off x="152400" y="2286000"/>
            <a:ext cx="8833104" cy="304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Rectangle 11"/>
          <p:cNvSpPr>
            <a:spLocks noChangeArrowheads="1"/>
          </p:cNvSpPr>
          <p:nvPr/>
        </p:nvSpPr>
        <p:spPr bwMode="auto">
          <a:xfrm>
            <a:off x="155448" y="142352"/>
            <a:ext cx="8833104" cy="2139696"/>
          </a:xfrm>
          <a:prstGeom prst="rect">
            <a:avLst/>
          </a:prstGeom>
          <a:solidFill>
            <a:schemeClr val="accent1"/>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3" name="Text Placeholder 2"/>
          <p:cNvSpPr>
            <a:spLocks noGrp="1"/>
          </p:cNvSpPr>
          <p:nvPr>
            <p:ph type="body" idx="1"/>
          </p:nvPr>
        </p:nvSpPr>
        <p:spPr>
          <a:xfrm>
            <a:off x="1368426" y="2743200"/>
            <a:ext cx="6480174" cy="1673225"/>
          </a:xfrm>
        </p:spPr>
        <p:txBody>
          <a:bodyPr anchor="t"/>
          <a:lstStyle>
            <a:lvl1pPr marL="0" indent="0" algn="ctr">
              <a:buNone/>
              <a:defRPr sz="1600" b="1" cap="all" spc="25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3" name="Rectangle 12"/>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4" name="Rectangle 13"/>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8" name="Straight Connector 7"/>
          <p:cNvSpPr>
            <a:spLocks noChangeShapeType="1"/>
          </p:cNvSpPr>
          <p:nvPr/>
        </p:nvSpPr>
        <p:spPr bwMode="auto">
          <a:xfrm>
            <a:off x="152400" y="2438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0" name="Oval 9"/>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Oval 10"/>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6" name="Slide Number Placeholder 5"/>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B6F15528-21DE-4FAA-801E-634DDDAF4B2B}" type="slidenum">
              <a:rPr lang="en-US" smtClean="0"/>
              <a:pPr/>
              <a:t>‹#›</a:t>
            </a:fld>
            <a:endParaRPr lang="en-US" dirty="0"/>
          </a:p>
        </p:txBody>
      </p:sp>
      <p:sp>
        <p:nvSpPr>
          <p:cNvPr id="2" name="Title 1"/>
          <p:cNvSpPr>
            <a:spLocks noGrp="1"/>
          </p:cNvSpPr>
          <p:nvPr>
            <p:ph type="title"/>
          </p:nvPr>
        </p:nvSpPr>
        <p:spPr>
          <a:xfrm>
            <a:off x="722313" y="533400"/>
            <a:ext cx="7772400" cy="1524000"/>
          </a:xfrm>
        </p:spPr>
        <p:txBody>
          <a:bodyPr anchor="b"/>
          <a:lstStyle>
            <a:lvl1pPr algn="ctr">
              <a:buNone/>
              <a:defRPr sz="4200" b="0" cap="none" baseline="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1752" y="228600"/>
            <a:ext cx="8534400" cy="758952"/>
          </a:xfrm>
        </p:spPr>
        <p:txBody>
          <a:bodyPr/>
          <a:lstStyle/>
          <a:p>
            <a:r>
              <a:rPr kumimoji="0" lang="en-US"/>
              <a:t>Click to edit Master title style</a:t>
            </a:r>
          </a:p>
        </p:txBody>
      </p:sp>
      <p:sp>
        <p:nvSpPr>
          <p:cNvPr id="5" name="Date Placeholder 4"/>
          <p:cNvSpPr>
            <a:spLocks noGrp="1"/>
          </p:cNvSpPr>
          <p:nvPr>
            <p:ph type="dt" sz="half" idx="10"/>
          </p:nvPr>
        </p:nvSpPr>
        <p:spPr>
          <a:xfrm>
            <a:off x="5791200" y="6409944"/>
            <a:ext cx="3044952" cy="365760"/>
          </a:xfrm>
        </p:spPr>
        <p:txBody>
          <a:bodyPr/>
          <a:lstStyle/>
          <a:p>
            <a:fld id="{1D8BD707-D9CF-40AE-B4C6-C98DA3205C09}" type="datetimeFigureOut">
              <a:rPr lang="en-US" smtClean="0"/>
              <a:pPr/>
              <a:t>4/18/2021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
        <p:nvSpPr>
          <p:cNvPr id="8" name="Straight Connector 7"/>
          <p:cNvSpPr>
            <a:spLocks noChangeShapeType="1"/>
          </p:cNvSpPr>
          <p:nvPr/>
        </p:nvSpPr>
        <p:spPr bwMode="auto">
          <a:xfrm flipV="1">
            <a:off x="4563080" y="1575652"/>
            <a:ext cx="8921" cy="4819557"/>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0" name="Content Placeholder 9"/>
          <p:cNvSpPr>
            <a:spLocks noGrp="1"/>
          </p:cNvSpPr>
          <p:nvPr>
            <p:ph sz="half" idx="1"/>
          </p:nvPr>
        </p:nvSpPr>
        <p:spPr>
          <a:xfrm>
            <a:off x="301752" y="1371600"/>
            <a:ext cx="4038600" cy="4681728"/>
          </a:xfrm>
        </p:spPr>
        <p:txBody>
          <a:bodyPr/>
          <a:lstStyle>
            <a:lvl1pPr>
              <a:defRPr sz="2500"/>
            </a:lvl1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Content Placeholder 11"/>
          <p:cNvSpPr>
            <a:spLocks noGrp="1"/>
          </p:cNvSpPr>
          <p:nvPr>
            <p:ph sz="half" idx="2"/>
          </p:nvPr>
        </p:nvSpPr>
        <p:spPr>
          <a:xfrm>
            <a:off x="4800600" y="1371600"/>
            <a:ext cx="4038600" cy="4681728"/>
          </a:xfrm>
        </p:spPr>
        <p:txBody>
          <a:bodyPr/>
          <a:lstStyle>
            <a:lvl1pPr>
              <a:defRPr sz="2500"/>
            </a:lvl1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1">
        <a:schemeClr val="bg2"/>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flipV="1">
            <a:off x="4572000" y="2200275"/>
            <a:ext cx="0" cy="4187952"/>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20" name="Rectangle 19"/>
          <p:cNvSpPr>
            <a:spLocks noChangeArrowheads="1"/>
          </p:cNvSpPr>
          <p:nvPr/>
        </p:nvSpPr>
        <p:spPr bwMode="white">
          <a:xfrm>
            <a:off x="0" y="0"/>
            <a:ext cx="9144000" cy="1447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1" name="Rectangle 20"/>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2" name="Rectangle 21"/>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1" name="Rectangle 10"/>
          <p:cNvSpPr/>
          <p:nvPr/>
        </p:nvSpPr>
        <p:spPr>
          <a:xfrm>
            <a:off x="152400" y="1371600"/>
            <a:ext cx="8833104" cy="914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Rectangle 12"/>
          <p:cNvSpPr>
            <a:spLocks noChangeArrowheads="1"/>
          </p:cNvSpPr>
          <p:nvPr/>
        </p:nvSpPr>
        <p:spPr bwMode="auto">
          <a:xfrm>
            <a:off x="145923" y="6391656"/>
            <a:ext cx="8833104" cy="310896"/>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3" name="Text Placeholder 2"/>
          <p:cNvSpPr>
            <a:spLocks noGrp="1"/>
          </p:cNvSpPr>
          <p:nvPr>
            <p:ph type="body" idx="1"/>
          </p:nvPr>
        </p:nvSpPr>
        <p:spPr>
          <a:xfrm>
            <a:off x="301752" y="1524000"/>
            <a:ext cx="4040188" cy="732974"/>
          </a:xfrm>
          <a:noFill/>
          <a:ln w="15875" cap="rnd" cmpd="sng" algn="ctr">
            <a:noFill/>
            <a:prstDash val="solid"/>
          </a:ln>
        </p:spPr>
        <p:style>
          <a:lnRef idx="3">
            <a:schemeClr val="lt1"/>
          </a:lnRef>
          <a:fillRef idx="1">
            <a:schemeClr val="accent1"/>
          </a:fillRef>
          <a:effectRef idx="1">
            <a:schemeClr val="accent1"/>
          </a:effectRef>
          <a:fontRef idx="minor">
            <a:schemeClr val="lt1"/>
          </a:fontRef>
        </p:style>
        <p:txBody>
          <a:bodyPr anchor="ctr">
            <a:noAutofit/>
          </a:bodyPr>
          <a:lstStyle>
            <a:lvl1pPr marL="0" indent="0">
              <a:buNone/>
              <a:defRPr lang="en-US" sz="2200" b="1" dirty="0" smtClean="0">
                <a:solidFill>
                  <a:srgbClr val="FFFFFF"/>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91330" y="1524000"/>
            <a:ext cx="4041775" cy="731520"/>
          </a:xfrm>
          <a:noFill/>
          <a:ln w="15875" cap="rnd" cmpd="sng" algn="ctr">
            <a:noFill/>
            <a:prstDash val="solid"/>
          </a:ln>
        </p:spPr>
        <p:style>
          <a:lnRef idx="3">
            <a:schemeClr val="lt1"/>
          </a:lnRef>
          <a:fillRef idx="1">
            <a:schemeClr val="accent2"/>
          </a:fillRef>
          <a:effectRef idx="1">
            <a:schemeClr val="accent2"/>
          </a:effectRef>
          <a:fontRef idx="minor">
            <a:schemeClr val="lt1"/>
          </a:fontRef>
        </p:style>
        <p:txBody>
          <a:bodyPr anchor="ctr">
            <a:noAutofit/>
          </a:bodyPr>
          <a:lstStyle>
            <a:lvl1pPr marL="0" indent="0">
              <a:buNone/>
              <a:defRPr sz="2200" b="1"/>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8" name="Footer Placeholder 7"/>
          <p:cNvSpPr>
            <a:spLocks noGrp="1"/>
          </p:cNvSpPr>
          <p:nvPr>
            <p:ph type="ftr" sz="quarter" idx="11"/>
          </p:nvPr>
        </p:nvSpPr>
        <p:spPr>
          <a:xfrm>
            <a:off x="304800" y="6409944"/>
            <a:ext cx="3581400" cy="365760"/>
          </a:xfrm>
        </p:spPr>
        <p:txBody>
          <a:bodyPr/>
          <a:lstStyle/>
          <a:p>
            <a:endParaRPr lang="en-US" dirty="0"/>
          </a:p>
        </p:txBody>
      </p:sp>
      <p:sp>
        <p:nvSpPr>
          <p:cNvPr id="15" name="Straight Connector 14"/>
          <p:cNvSpPr>
            <a:spLocks noChangeShapeType="1"/>
          </p:cNvSpPr>
          <p:nvPr/>
        </p:nvSpPr>
        <p:spPr bwMode="auto">
          <a:xfrm>
            <a:off x="152400" y="128016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4" name="Content Placeholder 23"/>
          <p:cNvSpPr>
            <a:spLocks noGrp="1"/>
          </p:cNvSpPr>
          <p:nvPr>
            <p:ph sz="quarter" idx="2"/>
          </p:nvPr>
        </p:nvSpPr>
        <p:spPr>
          <a:xfrm>
            <a:off x="301752" y="2471383"/>
            <a:ext cx="4041648" cy="3818404"/>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Content Placeholder 25"/>
          <p:cNvSpPr>
            <a:spLocks noGrp="1"/>
          </p:cNvSpPr>
          <p:nvPr>
            <p:ph sz="quarter" idx="4"/>
          </p:nvPr>
        </p:nvSpPr>
        <p:spPr>
          <a:xfrm>
            <a:off x="4800600" y="2471383"/>
            <a:ext cx="4038600" cy="382219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Oval 24"/>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7" name="Oval 26"/>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Slide Number Placeholder 8"/>
          <p:cNvSpPr>
            <a:spLocks noGrp="1"/>
          </p:cNvSpPr>
          <p:nvPr>
            <p:ph type="sldNum" sz="quarter" idx="12"/>
          </p:nvPr>
        </p:nvSpPr>
        <p:spPr>
          <a:xfrm>
            <a:off x="4343400" y="1042416"/>
            <a:ext cx="457200" cy="441325"/>
          </a:xfrm>
        </p:spPr>
        <p:txBody>
          <a:bodyPr/>
          <a:lstStyle>
            <a:lvl1pPr algn="ctr">
              <a:defRPr/>
            </a:lvl1pPr>
          </a:lstStyle>
          <a:p>
            <a:fld id="{B6F15528-21DE-4FAA-801E-634DDDAF4B2B}" type="slidenum">
              <a:rPr lang="en-US" smtClean="0"/>
              <a:pPr/>
              <a:t>‹#›</a:t>
            </a:fld>
            <a:endParaRPr lang="en-US" dirty="0"/>
          </a:p>
        </p:txBody>
      </p:sp>
      <p:sp>
        <p:nvSpPr>
          <p:cNvPr id="23" name="Title 22"/>
          <p:cNvSpPr>
            <a:spLocks noGrp="1"/>
          </p:cNvSpPr>
          <p:nvPr>
            <p:ph type="title"/>
          </p:nvPr>
        </p:nvSpPr>
        <p:spPr/>
        <p:txBody>
          <a:bodyPr rtlCol="0" anchor="b" anchorCtr="0"/>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4343400" y="1036020"/>
            <a:ext cx="457200" cy="4413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8" name="Rectangle 7"/>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Rectangle 9"/>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Rectangle 8"/>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Rectangle 4"/>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6" name="Rectangle 5"/>
          <p:cNvSpPr>
            <a:spLocks noChangeArrowheads="1"/>
          </p:cNvSpPr>
          <p:nvPr/>
        </p:nvSpPr>
        <p:spPr bwMode="auto">
          <a:xfrm>
            <a:off x="152400" y="158496"/>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 name="Date Placeholder 1"/>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a:xfrm>
            <a:off x="4267200" y="6324600"/>
            <a:ext cx="609600" cy="441324"/>
          </a:xfrm>
        </p:spPr>
        <p:txBody>
          <a:bodyPr/>
          <a:lstStyle>
            <a:lvl1pPr>
              <a:defRPr>
                <a:solidFill>
                  <a:srgbClr val="FFFFFF"/>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9" name="Rectangle 18"/>
          <p:cNvSpPr>
            <a:spLocks noChangeArrowheads="1"/>
          </p:cNvSpPr>
          <p:nvPr/>
        </p:nvSpPr>
        <p:spPr bwMode="auto">
          <a:xfrm>
            <a:off x="152400" y="152400"/>
            <a:ext cx="8833104" cy="304800"/>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6" name="Rectangle 15"/>
          <p:cNvSpPr>
            <a:spLocks noChangeArrowheads="1"/>
          </p:cNvSpPr>
          <p:nvPr/>
        </p:nvSpPr>
        <p:spPr bwMode="white">
          <a:xfrm>
            <a:off x="0" y="0"/>
            <a:ext cx="9144000" cy="118872"/>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Rectangle 12"/>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a:off x="381000" y="914400"/>
            <a:ext cx="2362200" cy="990600"/>
          </a:xfrm>
        </p:spPr>
        <p:txBody>
          <a:bodyPr anchor="b">
            <a:noAutofit/>
          </a:bodyPr>
          <a:lstStyle>
            <a:lvl1pPr algn="l">
              <a:buNone/>
              <a:defRPr sz="2200" b="1">
                <a:solidFill>
                  <a:srgbClr val="FFFFFF"/>
                </a:solidFill>
              </a:defRPr>
            </a:lvl1pPr>
          </a:lstStyle>
          <a:p>
            <a:r>
              <a:rPr kumimoji="0" lang="en-US"/>
              <a:t>Click to edit Master title style</a:t>
            </a:r>
          </a:p>
        </p:txBody>
      </p:sp>
      <p:sp>
        <p:nvSpPr>
          <p:cNvPr id="3" name="Text Placeholder 2"/>
          <p:cNvSpPr>
            <a:spLocks noGrp="1"/>
          </p:cNvSpPr>
          <p:nvPr>
            <p:ph type="body" idx="2"/>
          </p:nvPr>
        </p:nvSpPr>
        <p:spPr>
          <a:xfrm>
            <a:off x="381000" y="1981200"/>
            <a:ext cx="2362200" cy="4144963"/>
          </a:xfrm>
        </p:spPr>
        <p:txBody>
          <a:bodyPr/>
          <a:lstStyle>
            <a:lvl1pPr marL="0" indent="0">
              <a:spcAft>
                <a:spcPts val="1000"/>
              </a:spcAft>
              <a:buNone/>
              <a:defRPr sz="1600">
                <a:solidFill>
                  <a:srgbClr val="FFFFFF"/>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Rectangle 7"/>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Straight Connector 8"/>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20" name="Content Placeholder 19"/>
          <p:cNvSpPr>
            <a:spLocks noGrp="1"/>
          </p:cNvSpPr>
          <p:nvPr>
            <p:ph sz="quarter" idx="1"/>
          </p:nvPr>
        </p:nvSpPr>
        <p:spPr>
          <a:xfrm>
            <a:off x="3124200" y="685800"/>
            <a:ext cx="5638800" cy="5410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Oval 9"/>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Oval 10"/>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7" name="Slide Number Placeholder 6"/>
          <p:cNvSpPr>
            <a:spLocks noGrp="1"/>
          </p:cNvSpPr>
          <p:nvPr>
            <p:ph type="sldNum" sz="quarter" idx="12"/>
          </p:nvPr>
        </p:nvSpPr>
        <p:spPr>
          <a:xfrm>
            <a:off x="1371600" y="312738"/>
            <a:ext cx="457200" cy="441325"/>
          </a:xfrm>
        </p:spPr>
        <p:txBody>
          <a:bodyPr/>
          <a:lstStyle>
            <a:lvl1pPr>
              <a:defRPr>
                <a:solidFill>
                  <a:schemeClr val="accent3">
                    <a:shade val="75000"/>
                  </a:schemeClr>
                </a:solidFill>
              </a:defRPr>
            </a:lvl1pPr>
          </a:lstStyle>
          <a:p>
            <a:fld id="{B6F15528-21DE-4FAA-801E-634DDDAF4B2B}" type="slidenum">
              <a:rPr lang="en-US" smtClean="0"/>
              <a:pPr/>
              <a:t>‹#›</a:t>
            </a:fld>
            <a:endParaRPr lang="en-US" dirty="0"/>
          </a:p>
        </p:txBody>
      </p:sp>
      <p:sp>
        <p:nvSpPr>
          <p:cNvPr id="21" name="Rectangle 20"/>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4/18/2021</a:t>
            </a:fld>
            <a:endParaRPr lang="en-US" dirty="0"/>
          </a:p>
        </p:txBody>
      </p:sp>
      <p:sp>
        <p:nvSpPr>
          <p:cNvPr id="6" name="Footer Placeholder 5"/>
          <p:cNvSpPr>
            <a:spLocks noGrp="1"/>
          </p:cNvSpPr>
          <p:nvPr>
            <p:ph type="ftr" sz="quarter" idx="11"/>
          </p:nvPr>
        </p:nvSpPr>
        <p:spPr>
          <a:xfrm>
            <a:off x="301752" y="6410848"/>
            <a:ext cx="3383280" cy="365760"/>
          </a:xfrm>
        </p:spPr>
        <p:txBody>
          <a:bodyPr/>
          <a:lstStyle/>
          <a:p>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1" name="Straight Connector 20"/>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6" name="Rectangle 15"/>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7" name="Rectangle 16"/>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0" name="Rectangle 19"/>
          <p:cNvSpPr>
            <a:spLocks noChangeArrowheads="1"/>
          </p:cNvSpPr>
          <p:nvPr/>
        </p:nvSpPr>
        <p:spPr bwMode="auto">
          <a:xfrm>
            <a:off x="152400" y="152400"/>
            <a:ext cx="8833104" cy="301752"/>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8" name="Rectangle 7"/>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Oval 11"/>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Oval 12"/>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7" name="Slide Number Placeholder 6"/>
          <p:cNvSpPr>
            <a:spLocks noGrp="1"/>
          </p:cNvSpPr>
          <p:nvPr>
            <p:ph type="sldNum" sz="quarter" idx="12"/>
          </p:nvPr>
        </p:nvSpPr>
        <p:spPr>
          <a:xfrm>
            <a:off x="1371600" y="312738"/>
            <a:ext cx="457200" cy="441325"/>
          </a:xfrm>
        </p:spPr>
        <p:txBody>
          <a:bodyPr/>
          <a:lstStyle/>
          <a:p>
            <a:fld id="{B6F15528-21DE-4FAA-801E-634DDDAF4B2B}" type="slidenum">
              <a:rPr lang="en-US" smtClean="0"/>
              <a:pPr/>
              <a:t>‹#›</a:t>
            </a:fld>
            <a:endParaRPr lang="en-US" dirty="0"/>
          </a:p>
        </p:txBody>
      </p:sp>
      <p:sp>
        <p:nvSpPr>
          <p:cNvPr id="2" name="Title 1"/>
          <p:cNvSpPr>
            <a:spLocks noGrp="1"/>
          </p:cNvSpPr>
          <p:nvPr>
            <p:ph type="title"/>
          </p:nvPr>
        </p:nvSpPr>
        <p:spPr>
          <a:xfrm>
            <a:off x="3000375" y="5029200"/>
            <a:ext cx="5867400" cy="1219200"/>
          </a:xfrm>
        </p:spPr>
        <p:txBody>
          <a:bodyPr anchor="t">
            <a:noAutofit/>
          </a:bodyPr>
          <a:lstStyle>
            <a:lvl1pPr algn="l">
              <a:buNone/>
              <a:defRPr sz="2400" b="1">
                <a:solidFill>
                  <a:schemeClr val="tx2"/>
                </a:solidFill>
              </a:defRPr>
            </a:lvl1pPr>
          </a:lstStyle>
          <a:p>
            <a:r>
              <a:rPr kumimoji="0" lang="en-US"/>
              <a:t>Click to edit Master title style</a:t>
            </a:r>
          </a:p>
        </p:txBody>
      </p:sp>
      <p:sp>
        <p:nvSpPr>
          <p:cNvPr id="3" name="Picture Placeholder 2"/>
          <p:cNvSpPr>
            <a:spLocks noGrp="1"/>
          </p:cNvSpPr>
          <p:nvPr>
            <p:ph type="pic" idx="1"/>
          </p:nvPr>
        </p:nvSpPr>
        <p:spPr>
          <a:xfrm>
            <a:off x="3000375" y="609600"/>
            <a:ext cx="5867400" cy="4267200"/>
          </a:xfrm>
        </p:spPr>
        <p:txBody>
          <a:bodyPr/>
          <a:lstStyle>
            <a:lvl1pPr marL="0" indent="0">
              <a:buNone/>
              <a:defRPr sz="3200"/>
            </a:lvl1pPr>
          </a:lstStyle>
          <a:p>
            <a:r>
              <a:rPr kumimoji="0" lang="en-US" dirty="0"/>
              <a:t>Click icon to add picture</a:t>
            </a:r>
          </a:p>
        </p:txBody>
      </p:sp>
      <p:sp>
        <p:nvSpPr>
          <p:cNvPr id="4" name="Text Placeholder 3"/>
          <p:cNvSpPr>
            <a:spLocks noGrp="1"/>
          </p:cNvSpPr>
          <p:nvPr>
            <p:ph type="body" sz="half" idx="2"/>
          </p:nvPr>
        </p:nvSpPr>
        <p:spPr>
          <a:xfrm>
            <a:off x="381000" y="990600"/>
            <a:ext cx="2438400" cy="5257800"/>
          </a:xfrm>
        </p:spPr>
        <p:txBody>
          <a:bodyPr/>
          <a:lstStyle>
            <a:lvl1pPr marL="0" indent="0">
              <a:spcAft>
                <a:spcPts val="1000"/>
              </a:spcAft>
              <a:buFontTx/>
              <a:buNone/>
              <a:defRPr sz="1600">
                <a:solidFill>
                  <a:srgbClr val="FFFFFF"/>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22" name="Rectangle 21"/>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Date Placeholder 4"/>
          <p:cNvSpPr>
            <a:spLocks noGrp="1"/>
          </p:cNvSpPr>
          <p:nvPr>
            <p:ph type="dt" sz="half" idx="10"/>
          </p:nvPr>
        </p:nvSpPr>
        <p:spPr>
          <a:xfrm>
            <a:off x="5788152" y="6404984"/>
            <a:ext cx="3044952" cy="365760"/>
          </a:xfrm>
        </p:spPr>
        <p:txBody>
          <a:bodyPr/>
          <a:lstStyle/>
          <a:p>
            <a:fld id="{1D8BD707-D9CF-40AE-B4C6-C98DA3205C09}" type="datetimeFigureOut">
              <a:rPr lang="en-US" smtClean="0"/>
              <a:pPr/>
              <a:t>4/18/2021</a:t>
            </a:fld>
            <a:endParaRPr lang="en-US" dirty="0"/>
          </a:p>
        </p:txBody>
      </p:sp>
      <p:sp>
        <p:nvSpPr>
          <p:cNvPr id="6" name="Footer Placeholder 5"/>
          <p:cNvSpPr>
            <a:spLocks noGrp="1"/>
          </p:cNvSpPr>
          <p:nvPr>
            <p:ph type="ftr" sz="quarter" idx="11"/>
          </p:nvPr>
        </p:nvSpPr>
        <p:spPr>
          <a:xfrm>
            <a:off x="301752" y="6410848"/>
            <a:ext cx="3584448" cy="365760"/>
          </a:xfrm>
        </p:spPr>
        <p:txBody>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6" name="Rectangle 15"/>
          <p:cNvSpPr>
            <a:spLocks noChangeArrowheads="1"/>
          </p:cNvSpPr>
          <p:nvPr/>
        </p:nvSpPr>
        <p:spPr bwMode="white">
          <a:xfrm>
            <a:off x="0" y="0"/>
            <a:ext cx="9144000" cy="1393371"/>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9" name="Rectangle 18"/>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Rectangle 8"/>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4" name="Date Placeholder 13"/>
          <p:cNvSpPr>
            <a:spLocks noGrp="1"/>
          </p:cNvSpPr>
          <p:nvPr>
            <p:ph type="dt" sz="half" idx="2"/>
          </p:nvPr>
        </p:nvSpPr>
        <p:spPr>
          <a:xfrm>
            <a:off x="5791200" y="6404984"/>
            <a:ext cx="3044952" cy="365760"/>
          </a:xfrm>
          <a:prstGeom prst="rect">
            <a:avLst/>
          </a:prstGeom>
        </p:spPr>
        <p:txBody>
          <a:bodyPr vert="horz"/>
          <a:lstStyle>
            <a:lvl1pPr algn="r" eaLnBrk="1" latinLnBrk="0" hangingPunct="1">
              <a:defRPr kumimoji="0" sz="1400">
                <a:solidFill>
                  <a:srgbClr val="FFFFFF"/>
                </a:solidFill>
              </a:defRPr>
            </a:lvl1pPr>
          </a:lstStyle>
          <a:p>
            <a:fld id="{1D8BD707-D9CF-40AE-B4C6-C98DA3205C09}" type="datetimeFigureOut">
              <a:rPr lang="en-US" smtClean="0"/>
              <a:pPr/>
              <a:t>4/18/2021</a:t>
            </a:fld>
            <a:endParaRPr lang="en-US" dirty="0"/>
          </a:p>
        </p:txBody>
      </p:sp>
      <p:sp>
        <p:nvSpPr>
          <p:cNvPr id="3" name="Footer Placeholder 2"/>
          <p:cNvSpPr>
            <a:spLocks noGrp="1"/>
          </p:cNvSpPr>
          <p:nvPr>
            <p:ph type="ftr" sz="quarter" idx="3"/>
          </p:nvPr>
        </p:nvSpPr>
        <p:spPr>
          <a:xfrm>
            <a:off x="304800" y="6410848"/>
            <a:ext cx="3581400" cy="365760"/>
          </a:xfrm>
          <a:prstGeom prst="rect">
            <a:avLst/>
          </a:prstGeom>
        </p:spPr>
        <p:txBody>
          <a:bodyPr vert="horz"/>
          <a:lstStyle>
            <a:lvl1pPr algn="l" eaLnBrk="1" latinLnBrk="0" hangingPunct="1">
              <a:defRPr kumimoji="0" sz="1200">
                <a:solidFill>
                  <a:srgbClr val="FFFFFF"/>
                </a:solidFill>
              </a:defRPr>
            </a:lvl1pPr>
          </a:lstStyle>
          <a:p>
            <a:endParaRPr lang="en-US" dirty="0"/>
          </a:p>
        </p:txBody>
      </p:sp>
      <p:sp>
        <p:nvSpPr>
          <p:cNvPr id="8" name="Rectangle 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Straight Connector 9"/>
          <p:cNvSpPr>
            <a:spLocks noChangeShapeType="1"/>
          </p:cNvSpPr>
          <p:nvPr/>
        </p:nvSpPr>
        <p:spPr bwMode="auto">
          <a:xfrm>
            <a:off x="152400" y="1276743"/>
            <a:ext cx="8833104"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dirty="0"/>
          </a:p>
        </p:txBody>
      </p:sp>
      <p:sp>
        <p:nvSpPr>
          <p:cNvPr id="12" name="Oval 11"/>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Oval 14"/>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4343400" y="1040174"/>
            <a:ext cx="457200" cy="441325"/>
          </a:xfrm>
          <a:prstGeom prst="rect">
            <a:avLst/>
          </a:prstGeom>
        </p:spPr>
        <p:txBody>
          <a:bodyPr vert="horz" lIns="45720" rIns="45720" anchor="ctr">
            <a:normAutofit/>
          </a:bodyPr>
          <a:lstStyle>
            <a:lvl1pPr algn="ctr" eaLnBrk="1" latinLnBrk="0" hangingPunct="1">
              <a:defRPr kumimoji="0" sz="1600">
                <a:solidFill>
                  <a:schemeClr val="accent3">
                    <a:shade val="75000"/>
                  </a:schemeClr>
                </a:solidFill>
              </a:defRPr>
            </a:lvl1pPr>
          </a:lstStyle>
          <a:p>
            <a:fld id="{B6F15528-21DE-4FAA-801E-634DDDAF4B2B}" type="slidenum">
              <a:rPr lang="en-US" smtClean="0"/>
              <a:pPr/>
              <a:t>‹#›</a:t>
            </a:fld>
            <a:endParaRPr lang="en-US" dirty="0"/>
          </a:p>
        </p:txBody>
      </p:sp>
      <p:sp>
        <p:nvSpPr>
          <p:cNvPr id="22" name="Title Placeholder 21"/>
          <p:cNvSpPr>
            <a:spLocks noGrp="1"/>
          </p:cNvSpPr>
          <p:nvPr>
            <p:ph type="title"/>
          </p:nvPr>
        </p:nvSpPr>
        <p:spPr>
          <a:xfrm>
            <a:off x="301752" y="228600"/>
            <a:ext cx="8534400" cy="758952"/>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301752" y="1524000"/>
            <a:ext cx="8534400" cy="459943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latinLnBrk="0" hangingPunct="1">
        <a:spcBef>
          <a:spcPct val="0"/>
        </a:spcBef>
        <a:buNone/>
        <a:defRPr kumimoji="0" sz="3300" kern="1200">
          <a:solidFill>
            <a:schemeClr val="accent3">
              <a:shade val="75000"/>
            </a:schemeClr>
          </a:solidFill>
          <a:latin typeface="+mj-lt"/>
          <a:ea typeface="+mj-ea"/>
          <a:cs typeface="+mj-cs"/>
        </a:defRPr>
      </a:lvl1pPr>
    </p:titleStyle>
    <p:bodyStyle>
      <a:lvl1pPr marL="274320" indent="-274320" algn="l" rtl="0" eaLnBrk="1" latinLnBrk="0" hangingPunct="1">
        <a:spcBef>
          <a:spcPct val="20000"/>
        </a:spcBef>
        <a:buClr>
          <a:schemeClr val="accent1"/>
        </a:buClr>
        <a:buSzPct val="85000"/>
        <a:buFont typeface="Wingdings 2"/>
        <a:buChar char=""/>
        <a:defRPr kumimoji="0" sz="2700" kern="1200">
          <a:solidFill>
            <a:schemeClr val="tx1"/>
          </a:solidFill>
          <a:latin typeface="+mn-lt"/>
          <a:ea typeface="+mn-ea"/>
          <a:cs typeface="+mn-cs"/>
        </a:defRPr>
      </a:lvl1pPr>
      <a:lvl2pPr marL="548640" indent="-274320" algn="l" rtl="0" eaLnBrk="1" latinLnBrk="0" hangingPunct="1">
        <a:spcBef>
          <a:spcPct val="20000"/>
        </a:spcBef>
        <a:buClr>
          <a:schemeClr val="accent2"/>
        </a:buClr>
        <a:buSzPct val="70000"/>
        <a:buFont typeface="Wingdings"/>
        <a:buChar char=""/>
        <a:defRPr kumimoji="0" sz="2200" kern="1200">
          <a:solidFill>
            <a:schemeClr val="tx2"/>
          </a:solidFill>
          <a:latin typeface="+mn-lt"/>
          <a:ea typeface="+mn-ea"/>
          <a:cs typeface="+mn-cs"/>
        </a:defRPr>
      </a:lvl2pPr>
      <a:lvl3pPr marL="822960" indent="-228600" algn="l" rtl="0" eaLnBrk="1" latinLnBrk="0" hangingPunct="1">
        <a:spcBef>
          <a:spcPct val="20000"/>
        </a:spcBef>
        <a:buClr>
          <a:schemeClr val="accent3"/>
        </a:buClr>
        <a:buSzPct val="7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ct val="20000"/>
        </a:spcBef>
        <a:buClr>
          <a:schemeClr val="accent4"/>
        </a:buClr>
        <a:buSzPct val="70000"/>
        <a:buFont typeface="Wingdings"/>
        <a:buChar char=""/>
        <a:defRPr kumimoji="0" sz="2000" kern="1200">
          <a:solidFill>
            <a:schemeClr val="tx2"/>
          </a:solidFill>
          <a:latin typeface="+mn-lt"/>
          <a:ea typeface="+mn-ea"/>
          <a:cs typeface="+mn-cs"/>
        </a:defRPr>
      </a:lvl4pPr>
      <a:lvl5pPr marL="1371600" indent="-228600" algn="l" rtl="0" eaLnBrk="1" latinLnBrk="0" hangingPunct="1">
        <a:spcBef>
          <a:spcPct val="20000"/>
        </a:spcBef>
        <a:buClr>
          <a:schemeClr val="accent5"/>
        </a:buClr>
        <a:buFontTx/>
        <a:buChar char="•"/>
        <a:defRPr kumimoji="0" sz="1800" kern="1200">
          <a:solidFill>
            <a:schemeClr val="tx1"/>
          </a:solidFill>
          <a:latin typeface="+mn-lt"/>
          <a:ea typeface="+mn-ea"/>
          <a:cs typeface="+mn-cs"/>
        </a:defRPr>
      </a:lvl5pPr>
      <a:lvl6pPr marL="1645920" indent="-182880" algn="l" rtl="0" eaLnBrk="1" latinLnBrk="0" hangingPunct="1">
        <a:spcBef>
          <a:spcPct val="20000"/>
        </a:spcBef>
        <a:buClr>
          <a:schemeClr val="accent6"/>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1">
            <a:shade val="75000"/>
          </a:schemeClr>
        </a:buClr>
        <a:buSzPct val="90000"/>
        <a:buChar char="•"/>
        <a:defRPr kumimoji="0" sz="1600" kern="1200" baseline="0">
          <a:solidFill>
            <a:schemeClr val="tx1"/>
          </a:solidFill>
          <a:latin typeface="+mn-lt"/>
          <a:ea typeface="+mn-ea"/>
          <a:cs typeface="+mn-cs"/>
        </a:defRPr>
      </a:lvl7pPr>
      <a:lvl8pPr marL="2103120" indent="-182880" algn="l" rtl="0" eaLnBrk="1" latinLnBrk="0" hangingPunct="1">
        <a:spcBef>
          <a:spcPct val="20000"/>
        </a:spcBef>
        <a:buClr>
          <a:schemeClr val="accent4">
            <a:shade val="75000"/>
          </a:schemeClr>
        </a:buClr>
        <a:buChar char="•"/>
        <a:defRPr kumimoji="0" sz="1600" kern="1200">
          <a:solidFill>
            <a:schemeClr val="tx1"/>
          </a:solidFill>
          <a:latin typeface="+mn-lt"/>
          <a:ea typeface="+mn-ea"/>
          <a:cs typeface="+mn-cs"/>
        </a:defRPr>
      </a:lvl8pPr>
      <a:lvl9pPr marL="2377440" indent="-182880" algn="l" rtl="0" eaLnBrk="1" latinLnBrk="0" hangingPunct="1">
        <a:spcBef>
          <a:spcPct val="20000"/>
        </a:spcBef>
        <a:buClr>
          <a:schemeClr val="accent2">
            <a:shade val="75000"/>
          </a:schemeClr>
        </a:buClr>
        <a:buSzPct val="90000"/>
        <a:buChar char="•"/>
        <a:defRPr kumimoji="0" sz="1400" kern="1200" cap="all"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home.autox.ai/" TargetMode="External"/><Relationship Id="rId2" Type="http://schemas.openxmlformats.org/officeDocument/2006/relationships/hyperlink" Target="https://www.nutonomy.com/" TargetMode="External"/><Relationship Id="rId1" Type="http://schemas.openxmlformats.org/officeDocument/2006/relationships/slideLayout" Target="../slideLayouts/slideLayout2.xml"/><Relationship Id="rId6" Type="http://schemas.openxmlformats.org/officeDocument/2006/relationships/hyperlink" Target="https://waymo.com/" TargetMode="External"/><Relationship Id="rId5" Type="http://schemas.openxmlformats.org/officeDocument/2006/relationships/hyperlink" Target="https://www.optimusride.com/" TargetMode="External"/><Relationship Id="rId4" Type="http://schemas.openxmlformats.org/officeDocument/2006/relationships/hyperlink" Target="https://www.drive.ai/"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rethinkrobotics.com/" TargetMode="External"/><Relationship Id="rId2" Type="http://schemas.openxmlformats.org/officeDocument/2006/relationships/hyperlink" Target="https://zoox.com/" TargetMode="External"/><Relationship Id="rId1" Type="http://schemas.openxmlformats.org/officeDocument/2006/relationships/slideLayout" Target="../slideLayouts/slideLayout2.xml"/><Relationship Id="rId6" Type="http://schemas.openxmlformats.org/officeDocument/2006/relationships/hyperlink" Target="https://www.nauto.com/" TargetMode="External"/><Relationship Id="rId5" Type="http://schemas.openxmlformats.org/officeDocument/2006/relationships/hyperlink" Target="https://getcarvi.com/" TargetMode="External"/><Relationship Id="rId4" Type="http://schemas.openxmlformats.org/officeDocument/2006/relationships/hyperlink" Target="https://www.progress.com/datarpm/automotive"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bankinnovation.net/2019/01/why-bank-of-americas-erica-cannot-help-with-complex-transactions/" TargetMode="External"/><Relationship Id="rId2" Type="http://schemas.openxmlformats.org/officeDocument/2006/relationships/hyperlink" Target="https://kasisto.com/" TargetMode="External"/><Relationship Id="rId1" Type="http://schemas.openxmlformats.org/officeDocument/2006/relationships/slideLayout" Target="../slideLayouts/slideLayout2.xml"/><Relationship Id="rId5" Type="http://schemas.openxmlformats.org/officeDocument/2006/relationships/hyperlink" Target="https://www.ayasdi.com/" TargetMode="External"/><Relationship Id="rId4" Type="http://schemas.openxmlformats.org/officeDocument/2006/relationships/hyperlink" Target="https://www.youtube.com/watch?v=zJHyaD1psMc"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datavisor.com/" TargetMode="External"/><Relationship Id="rId2" Type="http://schemas.openxmlformats.org/officeDocument/2006/relationships/hyperlink" Target="https://www.builtinnyc.com/company/socure" TargetMode="External"/><Relationship Id="rId1" Type="http://schemas.openxmlformats.org/officeDocument/2006/relationships/slideLayout" Target="../slideLayouts/slideLayout2.xml"/><Relationship Id="rId5" Type="http://schemas.openxmlformats.org/officeDocument/2006/relationships/hyperlink" Target="https://feedzai.com/" TargetMode="External"/><Relationship Id="rId4" Type="http://schemas.openxmlformats.org/officeDocument/2006/relationships/hyperlink" Target="https://www.jpmorgan.com/country/US/en/jpmorgan"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startus-insights.com/innovators-guide/5-top-emerging-vehicle-connectivity-startups-impacting-the-industry/" TargetMode="External"/><Relationship Id="rId7" Type="http://schemas.openxmlformats.org/officeDocument/2006/relationships/hyperlink" Target="https://www.startus-insights.com/innovators-guide/4-top-deep-learning-startups-impacting-the-automotive-sector/" TargetMode="External"/><Relationship Id="rId2" Type="http://schemas.openxmlformats.org/officeDocument/2006/relationships/hyperlink" Target="https://www.startus-insights.com/innovators-guide/autonomous-vehicles-a-global-startup-hub-activity-analysis/" TargetMode="External"/><Relationship Id="rId1" Type="http://schemas.openxmlformats.org/officeDocument/2006/relationships/slideLayout" Target="../slideLayouts/slideLayout2.xml"/><Relationship Id="rId6" Type="http://schemas.openxmlformats.org/officeDocument/2006/relationships/hyperlink" Target="https://www.startus-insights.com/innovators-guide/5-top-machine-learning-startups-impacting-the-automotive-industry/" TargetMode="External"/><Relationship Id="rId5" Type="http://schemas.openxmlformats.org/officeDocument/2006/relationships/hyperlink" Target="https://www.startus-insights.com/innovators-guide/5-top-automotive-startups-out-of-700" TargetMode="External"/><Relationship Id="rId4" Type="http://schemas.openxmlformats.org/officeDocument/2006/relationships/hyperlink" Target="https://www.startus-insights.com/innovators-guide/top-5-out-of-1-500-electric-vehicle-startups-in-automotive/"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marutitech.com/machine-learning-fraud-detection/"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04800" y="2838254"/>
            <a:ext cx="8534400" cy="3733800"/>
          </a:xfrm>
        </p:spPr>
        <p:txBody>
          <a:bodyPr/>
          <a:lstStyle/>
          <a:p>
            <a:r>
              <a:rPr lang="en-IN" dirty="0">
                <a:solidFill>
                  <a:schemeClr val="tx1"/>
                </a:solidFill>
                <a:latin typeface="Agency FB" panose="020B0503020202020204" pitchFamily="34" charset="0"/>
                <a:cs typeface="Times New Roman" panose="02020603050405020304" pitchFamily="18" charset="0"/>
              </a:rPr>
              <a:t>AUTHOR </a:t>
            </a:r>
          </a:p>
          <a:p>
            <a:r>
              <a:rPr lang="en-IN" dirty="0" smtClean="0">
                <a:solidFill>
                  <a:schemeClr val="tx1"/>
                </a:solidFill>
                <a:latin typeface="Agency FB" panose="020B0503020202020204" pitchFamily="34" charset="0"/>
                <a:cs typeface="Times New Roman" panose="02020603050405020304" pitchFamily="18" charset="0"/>
              </a:rPr>
              <a:t> </a:t>
            </a:r>
            <a:r>
              <a:rPr lang="en-IN" dirty="0" err="1">
                <a:solidFill>
                  <a:schemeClr val="tx1"/>
                </a:solidFill>
                <a:latin typeface="Agency FB" panose="020B0503020202020204" pitchFamily="34" charset="0"/>
                <a:cs typeface="Times New Roman" panose="02020603050405020304" pitchFamily="18" charset="0"/>
              </a:rPr>
              <a:t>Anand</a:t>
            </a:r>
            <a:r>
              <a:rPr lang="en-IN" dirty="0">
                <a:solidFill>
                  <a:schemeClr val="tx1"/>
                </a:solidFill>
                <a:latin typeface="Agency FB" panose="020B0503020202020204" pitchFamily="34" charset="0"/>
                <a:cs typeface="Times New Roman" panose="02020603050405020304" pitchFamily="18" charset="0"/>
              </a:rPr>
              <a:t> </a:t>
            </a:r>
            <a:r>
              <a:rPr lang="en-IN" dirty="0" err="1" smtClean="0">
                <a:solidFill>
                  <a:schemeClr val="tx1"/>
                </a:solidFill>
                <a:latin typeface="Agency FB" panose="020B0503020202020204" pitchFamily="34" charset="0"/>
                <a:cs typeface="Times New Roman" panose="02020603050405020304" pitchFamily="18" charset="0"/>
              </a:rPr>
              <a:t>Veerarahavan</a:t>
            </a:r>
            <a:endParaRPr lang="en-IN" dirty="0">
              <a:solidFill>
                <a:schemeClr val="tx1"/>
              </a:solidFill>
              <a:latin typeface="Agency FB" panose="020B0503020202020204" pitchFamily="34" charset="0"/>
              <a:cs typeface="Times New Roman" panose="02020603050405020304" pitchFamily="18" charset="0"/>
            </a:endParaRPr>
          </a:p>
        </p:txBody>
      </p:sp>
      <p:sp>
        <p:nvSpPr>
          <p:cNvPr id="2" name="Title 1"/>
          <p:cNvSpPr>
            <a:spLocks noGrp="1"/>
          </p:cNvSpPr>
          <p:nvPr>
            <p:ph type="ctrTitle"/>
          </p:nvPr>
        </p:nvSpPr>
        <p:spPr>
          <a:xfrm>
            <a:off x="685800" y="381001"/>
            <a:ext cx="7772400" cy="1219199"/>
          </a:xfrm>
        </p:spPr>
        <p:txBody>
          <a:bodyPr>
            <a:normAutofit/>
          </a:bodyPr>
          <a:lstStyle/>
          <a:p>
            <a:r>
              <a:rPr lang="en-CA" sz="3200" b="1" dirty="0">
                <a:solidFill>
                  <a:schemeClr val="tx1"/>
                </a:solidFill>
                <a:latin typeface="Agency FB" panose="020B0503020202020204" pitchFamily="34" charset="0"/>
                <a:cs typeface="Times New Roman" panose="02020603050405020304" pitchFamily="18" charset="0"/>
              </a:rPr>
              <a:t>Report: AI Profiling for Specific Sectors (Part 1)</a:t>
            </a:r>
            <a:endParaRPr lang="en-IN" sz="3200" dirty="0">
              <a:solidFill>
                <a:schemeClr val="tx1"/>
              </a:solidFill>
              <a:latin typeface="Agency FB" panose="020B0503020202020204" pitchFamily="34"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IMPACT OF AI IN HEALTH CARE INDUSTRY</a:t>
            </a:r>
            <a:endParaRPr lang="en-IN" sz="3200" dirty="0">
              <a:solidFill>
                <a:schemeClr val="tx1"/>
              </a:solidFill>
              <a:latin typeface="Agency FB" pitchFamily="34" charset="0"/>
            </a:endParaRPr>
          </a:p>
        </p:txBody>
      </p:sp>
      <p:sp>
        <p:nvSpPr>
          <p:cNvPr id="3" name="Content Placeholder 2"/>
          <p:cNvSpPr>
            <a:spLocks noGrp="1"/>
          </p:cNvSpPr>
          <p:nvPr>
            <p:ph sz="quarter" idx="1"/>
          </p:nvPr>
        </p:nvSpPr>
        <p:spPr>
          <a:xfrm>
            <a:off x="152400" y="1371600"/>
            <a:ext cx="8839200" cy="5334000"/>
          </a:xfrm>
        </p:spPr>
        <p:txBody>
          <a:bodyPr>
            <a:noAutofit/>
          </a:bodyPr>
          <a:lstStyle/>
          <a:p>
            <a:pPr>
              <a:lnSpc>
                <a:spcPct val="150000"/>
              </a:lnSpc>
              <a:buNone/>
            </a:pPr>
            <a:r>
              <a:rPr lang="en-IN" sz="1600" b="1" dirty="0">
                <a:latin typeface="Agency FB" pitchFamily="34" charset="0"/>
              </a:rPr>
              <a:t>AI, Healthcare, and Interconnection.</a:t>
            </a:r>
          </a:p>
          <a:p>
            <a:pPr>
              <a:buFont typeface="Wingdings" pitchFamily="2" charset="2"/>
              <a:buChar char="q"/>
            </a:pPr>
            <a:r>
              <a:rPr lang="en-IN" sz="1400" dirty="0">
                <a:latin typeface="Agency FB" pitchFamily="34" charset="0"/>
              </a:rPr>
              <a:t>Electronic Health Records (EHR) have played an instrumental role in the healthcare industry’s journey towards digitalization, but this has brought along with cognitive overload, endless documentation, and user burnout. EHR developers are now using AI to create more intuitive interfaces and automate some of the routine processes that consume so much of a user’s time like clinical documentation, order entry, and sorting through their inbox mail.</a:t>
            </a:r>
          </a:p>
          <a:p>
            <a:pPr>
              <a:buFont typeface="Wingdings" pitchFamily="2" charset="2"/>
              <a:buChar char="q"/>
            </a:pPr>
            <a:r>
              <a:rPr lang="en-IN" sz="1400" dirty="0">
                <a:latin typeface="Agency FB" pitchFamily="34" charset="0"/>
              </a:rPr>
              <a:t>Smart devices using artificial intelligence to enhance the ability to identify patient deterioration or sense the development of complications can significantly improve outcomes and may reduce costs related to hospital-acquired condition penalties.</a:t>
            </a:r>
          </a:p>
          <a:p>
            <a:pPr>
              <a:buFont typeface="Wingdings" pitchFamily="2" charset="2"/>
              <a:buChar char="q"/>
            </a:pPr>
            <a:r>
              <a:rPr lang="en-IN" sz="1400" dirty="0">
                <a:latin typeface="Agency FB" pitchFamily="34" charset="0"/>
              </a:rPr>
              <a:t>Immunotherapy (using the body’s own immune system to attack malignancies) is one of best cancer treatments available now. But oncologists still do not have a precise and reliable method for identifying which patients will benefit from this option. AI and Machine learning algorithms and its ability to synthesize highly complex datasets may be able to illuminate new options for targeting therapies to an individual’s unique genetic makeup.</a:t>
            </a:r>
          </a:p>
          <a:p>
            <a:pPr>
              <a:buFont typeface="Wingdings" pitchFamily="2" charset="2"/>
              <a:buChar char="q"/>
            </a:pPr>
            <a:r>
              <a:rPr lang="en-IN" sz="1400" dirty="0">
                <a:latin typeface="Agency FB" pitchFamily="34" charset="0"/>
              </a:rPr>
              <a:t>AI to assimilate the health-related data generated through wearable's and personal devices for better monitoring and extracting actionable insights from this large and varied data source.</a:t>
            </a:r>
          </a:p>
          <a:p>
            <a:pPr>
              <a:buFont typeface="Wingdings" pitchFamily="2" charset="2"/>
              <a:buChar char="q"/>
            </a:pPr>
            <a:r>
              <a:rPr lang="en-IN" sz="1400" dirty="0">
                <a:latin typeface="Agency FB" pitchFamily="34" charset="0"/>
              </a:rPr>
              <a:t>Using smart phones which have built-in AI software and hardware to collect images of eyes, skin lesions, wounds, infections, medications, or other subjects is an important supplement to clinical quality imaging especially in under-served populations or developing nations where there is a shortage of specialists while reducing the time-to-diagnosis for certain complaints. Dermatology and ophthalmology are early beneficiaries of this trend.</a:t>
            </a:r>
          </a:p>
          <a:p>
            <a:pPr>
              <a:buFont typeface="Wingdings" pitchFamily="2" charset="2"/>
              <a:buChar char="q"/>
            </a:pPr>
            <a:r>
              <a:rPr lang="en-IN" sz="1400" dirty="0">
                <a:latin typeface="Agency FB" pitchFamily="34" charset="0"/>
              </a:rPr>
              <a:t>Leveraging AI for clinical decision support, risk scoring, and early alerting are some of the most promising areas of development for this revolutionary approach to data analysis.</a:t>
            </a:r>
          </a:p>
          <a:p>
            <a:pPr>
              <a:buFont typeface="Wingdings" pitchFamily="2" charset="2"/>
              <a:buChar char="q"/>
            </a:pPr>
            <a:r>
              <a:rPr lang="en-IN" sz="1400" dirty="0">
                <a:latin typeface="Agency FB" pitchFamily="34" charset="0"/>
              </a:rPr>
              <a:t>AI allow those in training to go through naturalistic simulations in a way that simple computer-driven algorithms cannot. The advent of natural speech and the ability of an AI computer to draw instantly on a large database of scenarios, means the response to questions, decisions or advice from a trainee can be challenging and the AI training programme can learn from previous responses from the trainee.</a:t>
            </a:r>
          </a:p>
          <a:p>
            <a:endParaRPr lang="en-IN" sz="1400" dirty="0">
              <a:latin typeface="Agency FB"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HEALTHCARE INDUSTRY APPLICATIONS </a:t>
            </a:r>
          </a:p>
        </p:txBody>
      </p:sp>
      <p:sp>
        <p:nvSpPr>
          <p:cNvPr id="5" name="Content Placeholder 4"/>
          <p:cNvSpPr>
            <a:spLocks noGrp="1"/>
          </p:cNvSpPr>
          <p:nvPr>
            <p:ph sz="quarter" idx="1"/>
          </p:nvPr>
        </p:nvSpPr>
        <p:spPr>
          <a:xfrm>
            <a:off x="152400" y="1527048"/>
            <a:ext cx="8653272" cy="5178552"/>
          </a:xfrm>
        </p:spPr>
        <p:txBody>
          <a:bodyPr>
            <a:noAutofit/>
          </a:bodyPr>
          <a:lstStyle/>
          <a:p>
            <a:pPr>
              <a:buNone/>
            </a:pPr>
            <a:r>
              <a:rPr lang="en-IN" sz="1200" b="1" dirty="0">
                <a:latin typeface="Agency FB" pitchFamily="34" charset="0"/>
              </a:rPr>
              <a:t>Google Health/Deep Mind:</a:t>
            </a:r>
          </a:p>
          <a:p>
            <a:pPr>
              <a:buFont typeface="Wingdings" pitchFamily="2" charset="2"/>
              <a:buChar char="q"/>
            </a:pPr>
            <a:r>
              <a:rPr lang="en-IN" sz="1000" dirty="0">
                <a:latin typeface="Agency FB" pitchFamily="34" charset="0"/>
              </a:rPr>
              <a:t>Google Health was established in 2006 to provide Personal Health Record(PHR) services by connecting to doctors and hospitals as well as pharmacies </a:t>
            </a:r>
          </a:p>
          <a:p>
            <a:pPr>
              <a:buNone/>
            </a:pPr>
            <a:r>
              <a:rPr lang="en-IN" sz="1000" dirty="0">
                <a:latin typeface="Agency FB" pitchFamily="34" charset="0"/>
              </a:rPr>
              <a:t>           directly.</a:t>
            </a:r>
          </a:p>
          <a:p>
            <a:pPr>
              <a:buFont typeface="Wingdings" pitchFamily="2" charset="2"/>
              <a:buChar char="q"/>
            </a:pPr>
            <a:r>
              <a:rPr lang="en-IN" sz="1000" dirty="0">
                <a:latin typeface="Agency FB" pitchFamily="34" charset="0"/>
              </a:rPr>
              <a:t>It was one of the Artificial Intelligence companies in healthcare to provide information about medical conditions, directions to hospitals, medicine reminders and fitness progress.</a:t>
            </a:r>
          </a:p>
          <a:p>
            <a:pPr>
              <a:buFont typeface="Wingdings" pitchFamily="2" charset="2"/>
              <a:buChar char="q"/>
            </a:pPr>
            <a:r>
              <a:rPr lang="en-IN" sz="1000" dirty="0">
                <a:latin typeface="Agency FB" pitchFamily="34" charset="0"/>
              </a:rPr>
              <a:t>It used AI to assist in diagnosing cancer, predicting patient outcomes, preventing blindness etc., and the ways to explore patientcare by using tools those were used by physicians.</a:t>
            </a:r>
          </a:p>
          <a:p>
            <a:pPr>
              <a:buNone/>
            </a:pPr>
            <a:endParaRPr lang="en-IN" sz="1100" dirty="0">
              <a:latin typeface="Agency FB" pitchFamily="34" charset="0"/>
            </a:endParaRPr>
          </a:p>
          <a:p>
            <a:pPr>
              <a:buNone/>
            </a:pPr>
            <a:r>
              <a:rPr lang="en-IN" sz="1200" b="1" dirty="0">
                <a:latin typeface="Agency FB" pitchFamily="34" charset="0"/>
              </a:rPr>
              <a:t>IBM Watson health </a:t>
            </a:r>
          </a:p>
          <a:p>
            <a:pPr>
              <a:buFont typeface="Wingdings" pitchFamily="2" charset="2"/>
              <a:buChar char="q"/>
            </a:pPr>
            <a:r>
              <a:rPr lang="en-IN" sz="1000" dirty="0">
                <a:latin typeface="Agency FB" pitchFamily="34" charset="0"/>
              </a:rPr>
              <a:t>IBM Watson Health is one of the leading healthcare AI companies to have committed to build smarter healthcare systems with simple process, better care, faster break through and improved experiences for people around the world.</a:t>
            </a:r>
          </a:p>
          <a:p>
            <a:pPr>
              <a:buFont typeface="Wingdings" pitchFamily="2" charset="2"/>
              <a:buChar char="q"/>
            </a:pPr>
            <a:r>
              <a:rPr lang="en-IN" sz="1000" dirty="0">
                <a:latin typeface="Agency FB" pitchFamily="34" charset="0"/>
              </a:rPr>
              <a:t>Through Artificial Intelligence, Cognitive computing, analytics, cloud storage and 3D printing, the healthcare system is undergoing a dramatic transformation.</a:t>
            </a:r>
          </a:p>
          <a:p>
            <a:pPr>
              <a:buNone/>
            </a:pPr>
            <a:endParaRPr lang="en-IN" sz="1100" dirty="0">
              <a:latin typeface="Agency FB" pitchFamily="34" charset="0"/>
            </a:endParaRPr>
          </a:p>
          <a:p>
            <a:pPr>
              <a:buNone/>
            </a:pPr>
            <a:r>
              <a:rPr lang="en-IN" sz="1200" b="1" dirty="0">
                <a:latin typeface="Agency FB" pitchFamily="34" charset="0"/>
              </a:rPr>
              <a:t>Oncora Medical:</a:t>
            </a:r>
          </a:p>
          <a:p>
            <a:pPr>
              <a:buNone/>
            </a:pPr>
            <a:r>
              <a:rPr lang="en-IN" sz="1000" dirty="0">
                <a:latin typeface="Agency FB" pitchFamily="34" charset="0"/>
              </a:rPr>
              <a:t>Oncora Medical is a digital healthcare company that uses adaptive data captive technology to identify and collect the data of each patient naturally in the physician’s workflow.</a:t>
            </a:r>
          </a:p>
          <a:p>
            <a:pPr>
              <a:buFont typeface="Wingdings" pitchFamily="2" charset="2"/>
              <a:buChar char="q"/>
            </a:pPr>
            <a:r>
              <a:rPr lang="en-IN" sz="1000" dirty="0">
                <a:latin typeface="Agency FB" pitchFamily="34" charset="0"/>
              </a:rPr>
              <a:t>It uses real world data to fight cancer by improving quality and outcomes for cancer patients.</a:t>
            </a:r>
          </a:p>
          <a:p>
            <a:pPr>
              <a:buNone/>
            </a:pPr>
            <a:endParaRPr lang="en-IN" sz="1100" dirty="0">
              <a:latin typeface="Agency FB" pitchFamily="34" charset="0"/>
            </a:endParaRPr>
          </a:p>
          <a:p>
            <a:pPr>
              <a:buNone/>
            </a:pPr>
            <a:r>
              <a:rPr lang="en-IN" sz="1200" b="1" dirty="0">
                <a:latin typeface="Agency FB" pitchFamily="34" charset="0"/>
              </a:rPr>
              <a:t>Cloud MedX Health</a:t>
            </a:r>
          </a:p>
          <a:p>
            <a:pPr>
              <a:buNone/>
            </a:pPr>
            <a:r>
              <a:rPr lang="en-IN" sz="1000" dirty="0">
                <a:latin typeface="Agency FB" pitchFamily="34" charset="0"/>
              </a:rPr>
              <a:t>Cloud MedX Health is a healthcare AI company which aims for an affordable, accessible and standardized healthcare for all the patients and doctors.</a:t>
            </a:r>
          </a:p>
          <a:p>
            <a:pPr>
              <a:buFont typeface="Wingdings" pitchFamily="2" charset="2"/>
              <a:buChar char="q"/>
            </a:pPr>
            <a:r>
              <a:rPr lang="en-IN" sz="1000" dirty="0">
                <a:latin typeface="Agency FB" pitchFamily="34" charset="0"/>
              </a:rPr>
              <a:t>It uses NLP (Natural Language Processing) and deep learning to extract key medical concepts for EHR and serve them to physicians and hospitals to improve clinical operators, documentation and patient care.</a:t>
            </a:r>
          </a:p>
          <a:p>
            <a:pPr>
              <a:buFont typeface="Wingdings" pitchFamily="2" charset="2"/>
              <a:buChar char="q"/>
            </a:pPr>
            <a:r>
              <a:rPr lang="en-IN" sz="1000" dirty="0">
                <a:latin typeface="Agency FB" pitchFamily="34" charset="0"/>
              </a:rPr>
              <a:t>The process is automated and repetitive. It turns qualified doctors, nurses, coders, billers and staff into data entry personals.</a:t>
            </a:r>
          </a:p>
          <a:p>
            <a:pPr>
              <a:buNone/>
            </a:pPr>
            <a:endParaRPr lang="en-IN" sz="1100" dirty="0">
              <a:latin typeface="Agency FB" pitchFamily="34" charset="0"/>
            </a:endParaRPr>
          </a:p>
          <a:p>
            <a:pPr>
              <a:buNone/>
            </a:pPr>
            <a:r>
              <a:rPr lang="en-IN" sz="1200" b="1" dirty="0">
                <a:latin typeface="Agency FB" pitchFamily="34" charset="0"/>
              </a:rPr>
              <a:t>Babylon Health</a:t>
            </a:r>
          </a:p>
          <a:p>
            <a:pPr>
              <a:buFont typeface="Wingdings" pitchFamily="2" charset="2"/>
              <a:buChar char="q"/>
            </a:pPr>
            <a:r>
              <a:rPr lang="en-IN" sz="1000" dirty="0">
                <a:latin typeface="Agency FB" pitchFamily="34" charset="0"/>
              </a:rPr>
              <a:t>Babylon Health helps to solve a wide range of healthcare challenges with Artificial Intelligence.</a:t>
            </a:r>
          </a:p>
          <a:p>
            <a:pPr>
              <a:buFont typeface="Wingdings" pitchFamily="2" charset="2"/>
              <a:buChar char="q"/>
            </a:pPr>
            <a:r>
              <a:rPr lang="en-IN" sz="1000" dirty="0">
                <a:latin typeface="Agency FB" pitchFamily="34" charset="0"/>
              </a:rPr>
              <a:t>Their AI technology can understand and recognize unique way of humans expressing their symptoms.</a:t>
            </a:r>
          </a:p>
          <a:p>
            <a:pPr>
              <a:buFont typeface="Wingdings" pitchFamily="2" charset="2"/>
              <a:buChar char="q"/>
            </a:pPr>
            <a:r>
              <a:rPr lang="en-IN" sz="1000" dirty="0">
                <a:latin typeface="Agency FB" pitchFamily="34" charset="0"/>
              </a:rPr>
              <a:t>Babylon Health’s Knowledge Graph is one of the largest structured medical knowledge bases in the world.</a:t>
            </a:r>
          </a:p>
          <a:p>
            <a:pPr>
              <a:buNone/>
            </a:pPr>
            <a:endParaRPr lang="en-IN" sz="1100" dirty="0">
              <a:latin typeface="Agency FB" pitchFamily="34" charset="0"/>
            </a:endParaRPr>
          </a:p>
          <a:p>
            <a:pPr>
              <a:buNone/>
            </a:pPr>
            <a:endParaRPr lang="en-IN" sz="1100" dirty="0">
              <a:latin typeface="Agency FB"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HEALTHCARE INDUSTRY APPLICATIONS </a:t>
            </a:r>
            <a:endParaRPr lang="en-IN" sz="3200" dirty="0">
              <a:solidFill>
                <a:schemeClr val="tx1"/>
              </a:solidFill>
              <a:latin typeface="Agency FB" pitchFamily="34" charset="0"/>
            </a:endParaRPr>
          </a:p>
        </p:txBody>
      </p:sp>
      <p:sp>
        <p:nvSpPr>
          <p:cNvPr id="5" name="Content Placeholder 4"/>
          <p:cNvSpPr>
            <a:spLocks noGrp="1"/>
          </p:cNvSpPr>
          <p:nvPr>
            <p:ph sz="quarter" idx="1"/>
          </p:nvPr>
        </p:nvSpPr>
        <p:spPr>
          <a:xfrm>
            <a:off x="152400" y="1371600"/>
            <a:ext cx="8653272" cy="5334000"/>
          </a:xfrm>
        </p:spPr>
        <p:txBody>
          <a:bodyPr>
            <a:noAutofit/>
          </a:bodyPr>
          <a:lstStyle/>
          <a:p>
            <a:pPr>
              <a:buNone/>
            </a:pPr>
            <a:r>
              <a:rPr lang="en-IN" sz="1200" b="1" dirty="0">
                <a:latin typeface="Agency FB" pitchFamily="34" charset="0"/>
              </a:rPr>
              <a:t>Corti:</a:t>
            </a:r>
          </a:p>
          <a:p>
            <a:pPr>
              <a:buFont typeface="Wingdings" pitchFamily="2" charset="2"/>
              <a:buChar char="q"/>
            </a:pPr>
            <a:r>
              <a:rPr lang="en-IN" sz="1000" dirty="0">
                <a:latin typeface="Agency FB" pitchFamily="34" charset="0"/>
              </a:rPr>
              <a:t>Corti was established in Copenhagen, Denmark in 2016. It has since then developed and spread across Europe, collaborating with talented and motivated team who are committed towards better patient </a:t>
            </a:r>
          </a:p>
          <a:p>
            <a:pPr marL="0" indent="0">
              <a:buNone/>
            </a:pPr>
            <a:r>
              <a:rPr lang="en-IN" sz="1000" dirty="0">
                <a:latin typeface="Agency FB" pitchFamily="34" charset="0"/>
              </a:rPr>
              <a:t>           care.</a:t>
            </a:r>
          </a:p>
          <a:p>
            <a:pPr>
              <a:buFont typeface="Wingdings" pitchFamily="2" charset="2"/>
              <a:buChar char="q"/>
            </a:pPr>
            <a:r>
              <a:rPr lang="en-IN" sz="1000" dirty="0">
                <a:latin typeface="Agency FB" pitchFamily="34" charset="0"/>
              </a:rPr>
              <a:t>Corti mainly focuses on top medical organizations around the world with a motive to help them improve in their decision making.</a:t>
            </a:r>
          </a:p>
          <a:p>
            <a:pPr>
              <a:buFont typeface="Wingdings" pitchFamily="2" charset="2"/>
              <a:buChar char="q"/>
            </a:pPr>
            <a:r>
              <a:rPr lang="en-IN" sz="1000" dirty="0">
                <a:latin typeface="Agency FB" pitchFamily="34" charset="0"/>
              </a:rPr>
              <a:t>It is an AI partner to help make life-saving decisions for emergency medical dispatches.</a:t>
            </a:r>
          </a:p>
          <a:p>
            <a:pPr>
              <a:buFont typeface="Wingdings" pitchFamily="2" charset="2"/>
              <a:buChar char="q"/>
            </a:pPr>
            <a:endParaRPr lang="en-IN" sz="1200" dirty="0">
              <a:latin typeface="Agency FB" pitchFamily="34" charset="0"/>
            </a:endParaRPr>
          </a:p>
          <a:p>
            <a:pPr>
              <a:buNone/>
            </a:pPr>
            <a:r>
              <a:rPr lang="en-IN" sz="1200" b="1" dirty="0">
                <a:latin typeface="Agency FB" pitchFamily="34" charset="0"/>
              </a:rPr>
              <a:t>Butterfly Network:</a:t>
            </a:r>
          </a:p>
          <a:p>
            <a:pPr>
              <a:buFont typeface="Wingdings" pitchFamily="2" charset="2"/>
              <a:buChar char="q"/>
            </a:pPr>
            <a:r>
              <a:rPr lang="en-IN" sz="1000" dirty="0">
                <a:latin typeface="Agency FB" pitchFamily="34" charset="0"/>
              </a:rPr>
              <a:t>Butterfly Network, Inc. is a AI company located in Connecticut, United States of America. It was founded in 2011 with a motive to provide healthcare by making medical imaging accessible to everyone around the world.</a:t>
            </a:r>
          </a:p>
          <a:p>
            <a:pPr>
              <a:buFont typeface="Wingdings" pitchFamily="2" charset="2"/>
              <a:buChar char="q"/>
            </a:pPr>
            <a:r>
              <a:rPr lang="en-IN" sz="1000" dirty="0">
                <a:latin typeface="Agency FB" pitchFamily="34" charset="0"/>
              </a:rPr>
              <a:t>While access to imaging used to be expensive and luxury, Butterfly IQ is changing to create sustainable healthcare.</a:t>
            </a:r>
          </a:p>
          <a:p>
            <a:pPr>
              <a:buFont typeface="Wingdings" pitchFamily="2" charset="2"/>
              <a:buChar char="q"/>
            </a:pPr>
            <a:endParaRPr lang="en-IN" sz="1200" dirty="0">
              <a:latin typeface="Agency FB" pitchFamily="34" charset="0"/>
            </a:endParaRPr>
          </a:p>
          <a:p>
            <a:pPr>
              <a:buNone/>
            </a:pPr>
            <a:r>
              <a:rPr lang="en-IN" sz="1200" b="1" dirty="0">
                <a:latin typeface="Agency FB" pitchFamily="34" charset="0"/>
              </a:rPr>
              <a:t>Arterys:</a:t>
            </a:r>
          </a:p>
          <a:p>
            <a:pPr>
              <a:buFont typeface="Wingdings" pitchFamily="2" charset="2"/>
              <a:buChar char="q"/>
            </a:pPr>
            <a:r>
              <a:rPr lang="en-IN" sz="1000" dirty="0">
                <a:latin typeface="Agency FB" pitchFamily="34" charset="0"/>
              </a:rPr>
              <a:t>Arterys is a Medical Imaging Cloud AI company with AI powered technology to transform the workflow with faster diagnosis and better outcomes.</a:t>
            </a:r>
          </a:p>
          <a:p>
            <a:pPr>
              <a:buFont typeface="Wingdings" pitchFamily="2" charset="2"/>
              <a:buChar char="q"/>
            </a:pPr>
            <a:r>
              <a:rPr lang="en-IN" sz="1000" dirty="0">
                <a:latin typeface="Agency FB" pitchFamily="34" charset="0"/>
              </a:rPr>
              <a:t>It was founded in 2007 and has branches in San Francisco, Calgary and Paris.</a:t>
            </a:r>
          </a:p>
          <a:p>
            <a:pPr>
              <a:buFont typeface="Wingdings" pitchFamily="2" charset="2"/>
              <a:buChar char="q"/>
            </a:pPr>
            <a:r>
              <a:rPr lang="en-IN" sz="1000" dirty="0">
                <a:latin typeface="Agency FB" pitchFamily="34" charset="0"/>
              </a:rPr>
              <a:t>They concentrate where clinical care is data-driven, intelligent and patient focused.</a:t>
            </a:r>
          </a:p>
          <a:p>
            <a:pPr>
              <a:buFont typeface="Wingdings" pitchFamily="2" charset="2"/>
              <a:buChar char="q"/>
            </a:pPr>
            <a:endParaRPr lang="en-IN" sz="1200" dirty="0">
              <a:latin typeface="Agency FB" pitchFamily="34" charset="0"/>
            </a:endParaRPr>
          </a:p>
          <a:p>
            <a:pPr>
              <a:buNone/>
            </a:pPr>
            <a:r>
              <a:rPr lang="en-IN" sz="1200" b="1" dirty="0">
                <a:latin typeface="Agency FB" pitchFamily="34" charset="0"/>
              </a:rPr>
              <a:t>Caption Health:</a:t>
            </a:r>
          </a:p>
          <a:p>
            <a:pPr>
              <a:buFont typeface="Wingdings" pitchFamily="2" charset="2"/>
              <a:buChar char="q"/>
            </a:pPr>
            <a:r>
              <a:rPr lang="en-IN" sz="1000" dirty="0">
                <a:latin typeface="Agency FB" pitchFamily="34" charset="0"/>
              </a:rPr>
              <a:t>Caption Health was founded in 2013 to empower healthcare providers with new capabilities to acquire and interpret ultrasound exams.</a:t>
            </a:r>
          </a:p>
          <a:p>
            <a:pPr>
              <a:buFont typeface="Wingdings" pitchFamily="2" charset="2"/>
              <a:buChar char="q"/>
            </a:pPr>
            <a:r>
              <a:rPr lang="en-IN" sz="1000" dirty="0">
                <a:latin typeface="Agency FB" pitchFamily="34" charset="0"/>
              </a:rPr>
              <a:t>Caption Health is the first and only healthcare AI company to be FDA authorized and AI-guided medical imaging acquisition system.</a:t>
            </a:r>
          </a:p>
          <a:p>
            <a:pPr>
              <a:buFont typeface="Wingdings" pitchFamily="2" charset="2"/>
              <a:buChar char="q"/>
            </a:pPr>
            <a:r>
              <a:rPr lang="en-IN" sz="1000" dirty="0">
                <a:latin typeface="Agency FB" pitchFamily="34" charset="0"/>
              </a:rPr>
              <a:t>Their concept is to transform diagnostic healthcare by expanding access to highly qualified medical imaging in order to improve patient care and reduce cost.</a:t>
            </a:r>
          </a:p>
          <a:p>
            <a:pPr>
              <a:buFont typeface="Wingdings" pitchFamily="2" charset="2"/>
              <a:buChar char="q"/>
            </a:pPr>
            <a:endParaRPr lang="en-IN" sz="1200" dirty="0">
              <a:latin typeface="Agency FB" pitchFamily="34" charset="0"/>
            </a:endParaRPr>
          </a:p>
          <a:p>
            <a:pPr>
              <a:buNone/>
            </a:pPr>
            <a:r>
              <a:rPr lang="en-IN" sz="1200" b="1" dirty="0">
                <a:latin typeface="Agency FB" pitchFamily="34" charset="0"/>
              </a:rPr>
              <a:t>Enlitic:</a:t>
            </a:r>
          </a:p>
          <a:p>
            <a:pPr>
              <a:buFont typeface="Wingdings" pitchFamily="2" charset="2"/>
              <a:buChar char="q"/>
            </a:pPr>
            <a:r>
              <a:rPr lang="en-IN" sz="1000" dirty="0">
                <a:latin typeface="Agency FB" pitchFamily="34" charset="0"/>
              </a:rPr>
              <a:t>Enlitic was founded in 2014. It builds AI deep learning technology for streaming radiologists workflow and upgrade healthcare diagnosis.</a:t>
            </a:r>
          </a:p>
          <a:p>
            <a:pPr>
              <a:buFont typeface="Wingdings" pitchFamily="2" charset="2"/>
              <a:buChar char="q"/>
            </a:pPr>
            <a:r>
              <a:rPr lang="en-IN" sz="1000" dirty="0">
                <a:latin typeface="Agency FB" pitchFamily="34" charset="0"/>
              </a:rPr>
              <a:t>Enlitic is moulding the next generation of diagnostic healthcare tools for patients around the world.</a:t>
            </a:r>
          </a:p>
          <a:p>
            <a:pPr>
              <a:buNone/>
            </a:pPr>
            <a:endParaRPr lang="en-IN" sz="1200" dirty="0">
              <a:latin typeface="Agency FB" pitchFamily="34" charset="0"/>
            </a:endParaRPr>
          </a:p>
          <a:p>
            <a:pPr>
              <a:buNone/>
            </a:pPr>
            <a:endParaRPr lang="en-IN" sz="1200" dirty="0">
              <a:latin typeface="Agency FB"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HEALTHCARE INDUSTRY</a:t>
            </a:r>
          </a:p>
        </p:txBody>
      </p:sp>
      <p:pic>
        <p:nvPicPr>
          <p:cNvPr id="1026" name="Picture 2"/>
          <p:cNvPicPr>
            <a:picLocks noGrp="1" noChangeAspect="1" noChangeArrowheads="1"/>
          </p:cNvPicPr>
          <p:nvPr>
            <p:ph sz="quarter" idx="1"/>
          </p:nvPr>
        </p:nvPicPr>
        <p:blipFill>
          <a:blip r:embed="rId2"/>
          <a:srcRect/>
          <a:stretch>
            <a:fillRect/>
          </a:stretch>
        </p:blipFill>
        <p:spPr bwMode="auto">
          <a:xfrm>
            <a:off x="557646" y="1600200"/>
            <a:ext cx="8028708" cy="464820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HEALTHCARE INDUSTRY</a:t>
            </a:r>
          </a:p>
        </p:txBody>
      </p:sp>
      <p:pic>
        <p:nvPicPr>
          <p:cNvPr id="2050" name="Picture 2"/>
          <p:cNvPicPr>
            <a:picLocks noGrp="1" noChangeAspect="1" noChangeArrowheads="1"/>
          </p:cNvPicPr>
          <p:nvPr>
            <p:ph sz="quarter" idx="1"/>
          </p:nvPr>
        </p:nvPicPr>
        <p:blipFill>
          <a:blip r:embed="rId2"/>
          <a:srcRect/>
          <a:stretch>
            <a:fillRect/>
          </a:stretch>
        </p:blipFill>
        <p:spPr bwMode="auto">
          <a:xfrm>
            <a:off x="152400" y="1600200"/>
            <a:ext cx="4419600" cy="5105400"/>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4572000" y="1600200"/>
            <a:ext cx="4419600" cy="5105400"/>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AUTOMOBILE INDUSTRY</a:t>
            </a:r>
          </a:p>
        </p:txBody>
      </p:sp>
      <p:sp>
        <p:nvSpPr>
          <p:cNvPr id="3" name="Content Placeholder 2"/>
          <p:cNvSpPr>
            <a:spLocks noGrp="1"/>
          </p:cNvSpPr>
          <p:nvPr>
            <p:ph sz="quarter" idx="1"/>
          </p:nvPr>
        </p:nvSpPr>
        <p:spPr/>
        <p:txBody>
          <a:bodyPr>
            <a:normAutofit/>
          </a:bodyPr>
          <a:lstStyle/>
          <a:p>
            <a:pPr>
              <a:buNone/>
            </a:pPr>
            <a:r>
              <a:rPr lang="en-IN" sz="2400" b="1" dirty="0">
                <a:latin typeface="Agency FB" pitchFamily="34" charset="0"/>
              </a:rPr>
              <a:t>OBJECTIVES</a:t>
            </a:r>
          </a:p>
          <a:p>
            <a:pPr>
              <a:buNone/>
            </a:pPr>
            <a:endParaRPr lang="en-IN" sz="2400" b="1" dirty="0">
              <a:latin typeface="Agency FB" pitchFamily="34" charset="0"/>
            </a:endParaRPr>
          </a:p>
          <a:p>
            <a:pPr>
              <a:buFont typeface="Wingdings" pitchFamily="2" charset="2"/>
              <a:buChar char="ü"/>
            </a:pPr>
            <a:r>
              <a:rPr lang="en-IN" sz="2400" b="1" dirty="0">
                <a:latin typeface="Agency FB" pitchFamily="34" charset="0"/>
              </a:rPr>
              <a:t> </a:t>
            </a:r>
            <a:r>
              <a:rPr lang="en-IN" sz="2400" dirty="0">
                <a:latin typeface="Agency FB" pitchFamily="34" charset="0"/>
              </a:rPr>
              <a:t>MINDMAP OF AUTOMOBILE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IMPACT OF AI ON AUTOMOBILE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APPLICATIONS OF AUTOMOBILE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 PROJECTS, COMPANIES INVLOLVED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MINDMAP OF AUTOMOBILE INDUSTRY</a:t>
            </a:r>
          </a:p>
        </p:txBody>
      </p:sp>
      <p:pic>
        <p:nvPicPr>
          <p:cNvPr id="3074" name="Picture 2"/>
          <p:cNvPicPr>
            <a:picLocks noGrp="1" noChangeAspect="1" noChangeArrowheads="1"/>
          </p:cNvPicPr>
          <p:nvPr>
            <p:ph sz="quarter" idx="1"/>
          </p:nvPr>
        </p:nvPicPr>
        <p:blipFill>
          <a:blip r:embed="rId2"/>
          <a:srcRect/>
          <a:stretch>
            <a:fillRect/>
          </a:stretch>
        </p:blipFill>
        <p:spPr bwMode="auto">
          <a:xfrm>
            <a:off x="457200" y="1600200"/>
            <a:ext cx="7924800" cy="4648200"/>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IMPACT OF AI IN AUTOMOBILE INDUSTRY</a:t>
            </a:r>
          </a:p>
        </p:txBody>
      </p:sp>
      <p:sp>
        <p:nvSpPr>
          <p:cNvPr id="3" name="Content Placeholder 2"/>
          <p:cNvSpPr>
            <a:spLocks noGrp="1"/>
          </p:cNvSpPr>
          <p:nvPr>
            <p:ph sz="quarter" idx="1"/>
          </p:nvPr>
        </p:nvSpPr>
        <p:spPr>
          <a:xfrm>
            <a:off x="301752" y="1447800"/>
            <a:ext cx="8503920" cy="5410200"/>
          </a:xfrm>
        </p:spPr>
        <p:txBody>
          <a:bodyPr>
            <a:noAutofit/>
          </a:bodyPr>
          <a:lstStyle/>
          <a:p>
            <a:pPr>
              <a:buNone/>
            </a:pPr>
            <a:r>
              <a:rPr lang="en-IN" sz="1200" b="1" dirty="0">
                <a:latin typeface="Agency FB" pitchFamily="34" charset="0"/>
              </a:rPr>
              <a:t>Artificial Intelligence </a:t>
            </a:r>
            <a:r>
              <a:rPr lang="en-IN" sz="1200" dirty="0">
                <a:latin typeface="Agency FB" pitchFamily="34" charset="0"/>
              </a:rPr>
              <a:t>(AI) is transforming the automobile industry rapidly; it has become an essential component of the auto-drive technology. </a:t>
            </a:r>
          </a:p>
          <a:p>
            <a:pPr>
              <a:buNone/>
            </a:pPr>
            <a:r>
              <a:rPr lang="en-IN" sz="1200" dirty="0">
                <a:latin typeface="Agency FB" pitchFamily="34" charset="0"/>
              </a:rPr>
              <a:t>The enormous amount of data collected through connected devices and services is the main enabling factor in the success of AI applications in any industry. Using</a:t>
            </a:r>
          </a:p>
          <a:p>
            <a:pPr>
              <a:buNone/>
            </a:pPr>
            <a:r>
              <a:rPr lang="en-IN" sz="1200" dirty="0">
                <a:latin typeface="Agency FB" pitchFamily="34" charset="0"/>
              </a:rPr>
              <a:t>AI, a human touch is added to computer applications and machines. A humungous amount of data is fed to these programs that are processed to think logically and</a:t>
            </a:r>
          </a:p>
          <a:p>
            <a:pPr>
              <a:buNone/>
            </a:pPr>
            <a:r>
              <a:rPr lang="en-IN" sz="1200" dirty="0">
                <a:latin typeface="Agency FB" pitchFamily="34" charset="0"/>
              </a:rPr>
              <a:t>perform human actions. While the industry is continuously striving towards fully autonomous (self-driving) cars, many companies are already offering advanced</a:t>
            </a:r>
          </a:p>
          <a:p>
            <a:pPr>
              <a:buNone/>
            </a:pPr>
            <a:r>
              <a:rPr lang="en-IN" sz="1200" dirty="0">
                <a:latin typeface="Agency FB" pitchFamily="34" charset="0"/>
              </a:rPr>
              <a:t>Driver assistance systems (ADAS). </a:t>
            </a:r>
          </a:p>
          <a:p>
            <a:pPr>
              <a:buNone/>
            </a:pPr>
            <a:r>
              <a:rPr lang="en-IN" sz="1200" b="1" dirty="0">
                <a:latin typeface="Agency FB" pitchFamily="34" charset="0"/>
              </a:rPr>
              <a:t>Driver assist</a:t>
            </a:r>
            <a:r>
              <a:rPr lang="en-IN" sz="1200" dirty="0">
                <a:latin typeface="Agency FB" pitchFamily="34" charset="0"/>
              </a:rPr>
              <a:t> — With advanced driver-assist features, many of which are available in today’s cars and trucks, AI systems alert drivers to hazardous road conditions, monitor blind spots in the driver’s view, assist with steering, and take automated actions to help vehicles avoid accidents and dangerous situations.</a:t>
            </a:r>
          </a:p>
          <a:p>
            <a:pPr>
              <a:buNone/>
            </a:pPr>
            <a:r>
              <a:rPr lang="en-IN" sz="1200" b="1" dirty="0">
                <a:latin typeface="Agency FB" pitchFamily="34" charset="0"/>
              </a:rPr>
              <a:t>Autonomous vehicles</a:t>
            </a:r>
            <a:r>
              <a:rPr lang="en-IN" sz="1200" dirty="0">
                <a:latin typeface="Agency FB" pitchFamily="34" charset="0"/>
              </a:rPr>
              <a:t> — In the automotive industry, autonomous vehicles are the new holy grail. Manufacturers and their technology partners are working overtime to develop AI-driven systems to enable self-driving cars and trucks. These systems incorporate a wide range of AI-enabled technologies, such as deep learning neural networks, natural language processing and gesture-control features, to provide the brains for vehicles that can safely drive themselves, with or without a human driver on board.</a:t>
            </a:r>
          </a:p>
          <a:p>
            <a:pPr>
              <a:buNone/>
            </a:pPr>
            <a:r>
              <a:rPr lang="en-IN" sz="1200" b="1" dirty="0">
                <a:latin typeface="Agency FB" pitchFamily="34" charset="0"/>
              </a:rPr>
              <a:t>Connected vehicles</a:t>
            </a:r>
            <a:r>
              <a:rPr lang="en-IN" sz="1200" dirty="0">
                <a:latin typeface="Agency FB" pitchFamily="34" charset="0"/>
              </a:rPr>
              <a:t> — AI is an essential technology for connected vehicles. For example, AI can watch for and predict component failures, so vehicle manufacturers and owners can work proactively to avoid problems. It can also provide drivers with location based information and personalized advertising to help them find the things they need. Similarly, AI-enabled systems can send driving and accident data to insurance companies, which might offer incentives for safe driving habits.</a:t>
            </a:r>
          </a:p>
          <a:p>
            <a:pPr>
              <a:buNone/>
            </a:pPr>
            <a:r>
              <a:rPr lang="en-IN" sz="1200" b="1" dirty="0">
                <a:latin typeface="Agency FB" pitchFamily="34" charset="0"/>
              </a:rPr>
              <a:t>Manufacturing</a:t>
            </a:r>
            <a:r>
              <a:rPr lang="en-IN" sz="1200" dirty="0">
                <a:latin typeface="Agency FB" pitchFamily="34" charset="0"/>
              </a:rPr>
              <a:t> — AI enables applications that span the automotive manufacturing floor. Automakers can use AI-driven systems to create schedules and manage workflows, enable robots to work safely alongside humans on factory floors and assembly lines, and identify defects in components going into cars and trucks. These capabilities can help manufacturers reduce costs and downtime in production lines while delivering better finished products to consumers.</a:t>
            </a:r>
          </a:p>
          <a:p>
            <a:pPr>
              <a:buNone/>
            </a:pPr>
            <a:r>
              <a:rPr lang="en-IN" sz="1200" b="1" dirty="0">
                <a:latin typeface="Agency FB" pitchFamily="34" charset="0"/>
              </a:rPr>
              <a:t>Quality control</a:t>
            </a:r>
            <a:r>
              <a:rPr lang="en-IN" sz="1200" dirty="0">
                <a:latin typeface="Agency FB" pitchFamily="34" charset="0"/>
              </a:rPr>
              <a:t> — A study by McKinsey Global Institute highlights some of the unique advantages of using AI to inspect automotive component and products. In one of these advantages, AI systems get better over time at identifying defects. “The AI system constantly learns to improve its analysis based on feedback,” McKinsey notes. “Using these methods, AI-powered hardware can visually inspect and provide superior QC on various products, such as machined parts, painted car bodies, textured metal surfaces and more.”2</a:t>
            </a:r>
          </a:p>
          <a:p>
            <a:pPr>
              <a:buNone/>
            </a:pPr>
            <a:r>
              <a:rPr lang="en-IN" sz="1200" b="1" dirty="0">
                <a:latin typeface="Agency FB" pitchFamily="34" charset="0"/>
              </a:rPr>
              <a:t>Supply chain</a:t>
            </a:r>
            <a:r>
              <a:rPr lang="en-IN" sz="1200" dirty="0">
                <a:latin typeface="Agency FB" pitchFamily="34" charset="0"/>
              </a:rPr>
              <a:t> —In today’s global economy, automotive manufacturers have extremely complex supply chains that span many geographies. Any glitches or breakdowns in the supply chain can be extremely costly. With AI, manufacturers can gain greater control over their supply chains, including processes for planning, logistics, inventory tracking and management. For example, AI-driven systems can predict complex interactions between production units and automate requests for parts, labour, tools and repairs.</a:t>
            </a:r>
          </a:p>
          <a:p>
            <a:pPr>
              <a:buNone/>
            </a:pPr>
            <a:endParaRPr lang="en-IN" sz="1200" dirty="0">
              <a:latin typeface="Agency FB" pitchFamily="34" charset="0"/>
            </a:endParaRPr>
          </a:p>
          <a:p>
            <a:pPr>
              <a:buNone/>
            </a:pPr>
            <a:endParaRPr lang="en-IN" sz="1200" dirty="0">
              <a:latin typeface="Agency FB" pitchFamily="34" charset="0"/>
            </a:endParaRPr>
          </a:p>
          <a:p>
            <a:pPr>
              <a:buNone/>
            </a:pPr>
            <a:endParaRPr lang="en-IN" sz="1200" dirty="0">
              <a:latin typeface="Agency FB"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IMPACT OF AI IN AUTOMOBILE INDUSTRY</a:t>
            </a:r>
          </a:p>
        </p:txBody>
      </p:sp>
      <p:sp>
        <p:nvSpPr>
          <p:cNvPr id="3" name="Content Placeholder 2"/>
          <p:cNvSpPr>
            <a:spLocks noGrp="1"/>
          </p:cNvSpPr>
          <p:nvPr>
            <p:ph sz="quarter" idx="1"/>
          </p:nvPr>
        </p:nvSpPr>
        <p:spPr>
          <a:xfrm>
            <a:off x="152400" y="1527048"/>
            <a:ext cx="8839200" cy="5178552"/>
          </a:xfrm>
        </p:spPr>
        <p:txBody>
          <a:bodyPr>
            <a:normAutofit fontScale="47500" lnSpcReduction="20000"/>
          </a:bodyPr>
          <a:lstStyle/>
          <a:p>
            <a:pPr>
              <a:buNone/>
            </a:pPr>
            <a:r>
              <a:rPr lang="en-IN" dirty="0">
                <a:latin typeface="Agency FB" pitchFamily="34" charset="0"/>
              </a:rPr>
              <a:t>To better understand the role of AI in self-driving cars, let’s first take a look at the human perspective. A human driver uses sensory functions,</a:t>
            </a:r>
          </a:p>
          <a:p>
            <a:pPr>
              <a:buNone/>
            </a:pPr>
            <a:r>
              <a:rPr lang="en-IN" dirty="0">
                <a:latin typeface="Agency FB" pitchFamily="34" charset="0"/>
              </a:rPr>
              <a:t>such as vision and sound to watch the road, road signs, and other vehicles. The years of experience in driving helps the driver develop a habit to</a:t>
            </a:r>
          </a:p>
          <a:p>
            <a:pPr>
              <a:buNone/>
            </a:pPr>
            <a:r>
              <a:rPr lang="en-IN" dirty="0">
                <a:latin typeface="Agency FB" pitchFamily="34" charset="0"/>
              </a:rPr>
              <a:t>look for little things encountered on the roads – it could be a big bump or a pedestrian crossing. </a:t>
            </a:r>
          </a:p>
          <a:p>
            <a:pPr>
              <a:buNone/>
            </a:pPr>
            <a:endParaRPr lang="en-IN" dirty="0">
              <a:latin typeface="Agency FB" pitchFamily="34" charset="0"/>
            </a:endParaRPr>
          </a:p>
          <a:p>
            <a:pPr>
              <a:buNone/>
            </a:pPr>
            <a:r>
              <a:rPr lang="en-IN" dirty="0">
                <a:latin typeface="Agency FB" pitchFamily="34" charset="0"/>
              </a:rPr>
              <a:t>The goal of the automotive industry is to build Level 5 autonomous cars that can drive like experienced human drivers. This means the vehicles need to have sensory</a:t>
            </a:r>
          </a:p>
          <a:p>
            <a:pPr>
              <a:buNone/>
            </a:pPr>
            <a:r>
              <a:rPr lang="en-IN" dirty="0">
                <a:latin typeface="Agency FB" pitchFamily="34" charset="0"/>
              </a:rPr>
              <a:t>functions, cognitive functions and executing capabilities. The process used to achieve this can be divided into three parts.</a:t>
            </a:r>
          </a:p>
          <a:p>
            <a:pPr>
              <a:buNone/>
            </a:pPr>
            <a:endParaRPr lang="en-IN" dirty="0">
              <a:latin typeface="Agency FB" pitchFamily="34" charset="0"/>
            </a:endParaRPr>
          </a:p>
          <a:p>
            <a:pPr>
              <a:buNone/>
            </a:pPr>
            <a:r>
              <a:rPr lang="en-IN" b="1" dirty="0">
                <a:latin typeface="Agency FB" pitchFamily="34" charset="0"/>
              </a:rPr>
              <a:t>Part 1:</a:t>
            </a:r>
            <a:r>
              <a:rPr lang="en-IN" dirty="0">
                <a:latin typeface="Agency FB" pitchFamily="34" charset="0"/>
              </a:rPr>
              <a:t> </a:t>
            </a:r>
            <a:r>
              <a:rPr lang="en-IN" b="1" dirty="0">
                <a:latin typeface="Agency FB" pitchFamily="34" charset="0"/>
              </a:rPr>
              <a:t>Collection of data from the vehicles</a:t>
            </a:r>
          </a:p>
          <a:p>
            <a:pPr>
              <a:buNone/>
            </a:pPr>
            <a:r>
              <a:rPr lang="en-IN" dirty="0">
                <a:latin typeface="Agency FB" pitchFamily="34" charset="0"/>
              </a:rPr>
              <a:t>Multiple sensors, cameras, and communication systems are fitted on the autonomous vehicles to generate data of the surrounding environment.</a:t>
            </a:r>
          </a:p>
          <a:p>
            <a:pPr>
              <a:buNone/>
            </a:pPr>
            <a:r>
              <a:rPr lang="en-IN" dirty="0">
                <a:latin typeface="Agency FB" pitchFamily="34" charset="0"/>
              </a:rPr>
              <a:t>This system collects information about everything the autonomous vehicle sees and hears on the road, such as other vehicles, the speed at</a:t>
            </a:r>
          </a:p>
          <a:p>
            <a:pPr>
              <a:buNone/>
            </a:pPr>
            <a:r>
              <a:rPr lang="en-IN" dirty="0">
                <a:latin typeface="Agency FB" pitchFamily="34" charset="0"/>
              </a:rPr>
              <a:t>which every vehicle around it is travelling, road infrastructure, and every object on/near the road. This data is then processed and used to</a:t>
            </a:r>
          </a:p>
          <a:p>
            <a:pPr>
              <a:buNone/>
            </a:pPr>
            <a:r>
              <a:rPr lang="en-IN" dirty="0">
                <a:latin typeface="Agency FB" pitchFamily="34" charset="0"/>
              </a:rPr>
              <a:t>communicate meaningful information (input) to the AI programs. </a:t>
            </a:r>
          </a:p>
          <a:p>
            <a:pPr>
              <a:buNone/>
            </a:pPr>
            <a:endParaRPr lang="en-IN" dirty="0">
              <a:latin typeface="Agency FB" pitchFamily="34" charset="0"/>
            </a:endParaRPr>
          </a:p>
          <a:p>
            <a:pPr>
              <a:buNone/>
            </a:pPr>
            <a:r>
              <a:rPr lang="en-IN" b="1" dirty="0">
                <a:latin typeface="Agency FB" pitchFamily="34" charset="0"/>
              </a:rPr>
              <a:t>Part 2:</a:t>
            </a:r>
            <a:r>
              <a:rPr lang="en-IN" dirty="0">
                <a:latin typeface="Agency FB" pitchFamily="34" charset="0"/>
              </a:rPr>
              <a:t> </a:t>
            </a:r>
            <a:r>
              <a:rPr lang="en-IN" b="1" dirty="0">
                <a:latin typeface="Agency FB" pitchFamily="34" charset="0"/>
              </a:rPr>
              <a:t>AI Mastermind</a:t>
            </a:r>
          </a:p>
          <a:p>
            <a:pPr>
              <a:buNone/>
            </a:pPr>
            <a:r>
              <a:rPr lang="en-IN" dirty="0">
                <a:latin typeface="Agency FB" pitchFamily="34" charset="0"/>
              </a:rPr>
              <a:t>The AI programs are stored in the cloud. When the cloud receives the processed data, it starts applying AI algorithms to add meaning to this</a:t>
            </a:r>
          </a:p>
          <a:p>
            <a:pPr>
              <a:buNone/>
            </a:pPr>
            <a:r>
              <a:rPr lang="en-IN" dirty="0">
                <a:latin typeface="Agency FB" pitchFamily="34" charset="0"/>
              </a:rPr>
              <a:t>enormous amount of data. The AI engine is the brain of this entire system and helps in making the right decisions. It is connected to a database that acts as a memory</a:t>
            </a:r>
          </a:p>
          <a:p>
            <a:pPr>
              <a:buNone/>
            </a:pPr>
            <a:r>
              <a:rPr lang="en-IN" dirty="0">
                <a:latin typeface="Agency FB" pitchFamily="34" charset="0"/>
              </a:rPr>
              <a:t>that stores previous driving experiences. These well-informed decisions are relayed to autonomous vehicles.</a:t>
            </a:r>
          </a:p>
          <a:p>
            <a:pPr>
              <a:buNone/>
            </a:pPr>
            <a:endParaRPr lang="en-IN" dirty="0">
              <a:latin typeface="Agency FB" pitchFamily="34" charset="0"/>
            </a:endParaRPr>
          </a:p>
          <a:p>
            <a:pPr>
              <a:buNone/>
            </a:pPr>
            <a:r>
              <a:rPr lang="en-IN" b="1" dirty="0">
                <a:latin typeface="Agency FB" pitchFamily="34" charset="0"/>
              </a:rPr>
              <a:t>Part 3:</a:t>
            </a:r>
            <a:r>
              <a:rPr lang="en-IN" dirty="0">
                <a:latin typeface="Agency FB" pitchFamily="34" charset="0"/>
              </a:rPr>
              <a:t> </a:t>
            </a:r>
            <a:r>
              <a:rPr lang="en-IN" b="1" dirty="0">
                <a:latin typeface="Agency FB" pitchFamily="34" charset="0"/>
              </a:rPr>
              <a:t>Executing the AI Capabilities</a:t>
            </a:r>
          </a:p>
          <a:p>
            <a:pPr>
              <a:buNone/>
            </a:pPr>
            <a:r>
              <a:rPr lang="en-IN" dirty="0">
                <a:latin typeface="Agency FB" pitchFamily="34" charset="0"/>
              </a:rPr>
              <a:t>Based on the decisions made by the AI engine, the autonomous vehicle knows what to do when it encounters a situation on road and hence</a:t>
            </a:r>
          </a:p>
          <a:p>
            <a:pPr>
              <a:buNone/>
            </a:pPr>
            <a:r>
              <a:rPr lang="en-IN" dirty="0">
                <a:latin typeface="Agency FB" pitchFamily="34" charset="0"/>
              </a:rPr>
              <a:t>it drives through traffic without any human intervention and reaches the destination safely.</a:t>
            </a:r>
          </a:p>
          <a:p>
            <a:pPr>
              <a:buNone/>
            </a:pPr>
            <a:endParaRPr lang="en-IN" dirty="0">
              <a:latin typeface="Agency FB"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APPLICATIONS</a:t>
            </a:r>
            <a:r>
              <a:rPr lang="en-IN" b="1" dirty="0">
                <a:solidFill>
                  <a:schemeClr val="tx1"/>
                </a:solidFill>
                <a:latin typeface="Agency FB" pitchFamily="34" charset="0"/>
              </a:rPr>
              <a:t> OF AUTOMOBILE INDUSTRY</a:t>
            </a:r>
          </a:p>
        </p:txBody>
      </p:sp>
      <p:sp>
        <p:nvSpPr>
          <p:cNvPr id="3" name="Content Placeholder 2"/>
          <p:cNvSpPr>
            <a:spLocks noGrp="1"/>
          </p:cNvSpPr>
          <p:nvPr>
            <p:ph sz="quarter" idx="1"/>
          </p:nvPr>
        </p:nvSpPr>
        <p:spPr>
          <a:xfrm>
            <a:off x="152400" y="1524000"/>
            <a:ext cx="8839200" cy="5178552"/>
          </a:xfrm>
        </p:spPr>
        <p:txBody>
          <a:bodyPr>
            <a:noAutofit/>
          </a:bodyPr>
          <a:lstStyle/>
          <a:p>
            <a:pPr>
              <a:buNone/>
            </a:pPr>
            <a:r>
              <a:rPr lang="en-IN" sz="1100" b="1" dirty="0">
                <a:latin typeface="Agency FB" pitchFamily="34" charset="0"/>
              </a:rPr>
              <a:t>1. nuTonomy: Navigating complex traffic situations</a:t>
            </a:r>
          </a:p>
          <a:p>
            <a:pPr>
              <a:buNone/>
            </a:pPr>
            <a:r>
              <a:rPr lang="en-IN" sz="1000" dirty="0">
                <a:latin typeface="Agency FB" pitchFamily="34" charset="0"/>
              </a:rPr>
              <a:t>Location: Boston, Massachusetts</a:t>
            </a:r>
          </a:p>
          <a:p>
            <a:pPr>
              <a:buNone/>
            </a:pPr>
            <a:r>
              <a:rPr lang="en-IN" sz="1000" dirty="0">
                <a:latin typeface="Agency FB" pitchFamily="34" charset="0"/>
              </a:rPr>
              <a:t>How it's using AI in automotive: </a:t>
            </a:r>
            <a:r>
              <a:rPr lang="en-IN" sz="1000" dirty="0">
                <a:latin typeface="Agency FB" pitchFamily="34" charset="0"/>
                <a:hlinkClick r:id="rId2"/>
              </a:rPr>
              <a:t>nuTonomy</a:t>
            </a:r>
            <a:r>
              <a:rPr lang="en-IN" sz="1000" dirty="0">
                <a:latin typeface="Agency FB" pitchFamily="34" charset="0"/>
              </a:rPr>
              <a:t> is creating autonomous technology for completely driverless vehicles. nuTonomoy’s technology, nuCore allows for flexible and human-like vehicle handling (without</a:t>
            </a:r>
          </a:p>
          <a:p>
            <a:pPr>
              <a:buNone/>
            </a:pPr>
            <a:r>
              <a:rPr lang="en-IN" sz="1000" dirty="0">
                <a:latin typeface="Agency FB" pitchFamily="34" charset="0"/>
              </a:rPr>
              <a:t>the error). The software enables vehicles to navigate even the most complex traffic situations. The company's goal is to provide fleets of autonomous cars wherever they’re needed to ensure safer roads,</a:t>
            </a:r>
          </a:p>
          <a:p>
            <a:pPr>
              <a:buNone/>
            </a:pPr>
            <a:r>
              <a:rPr lang="en-IN" sz="1000" dirty="0">
                <a:latin typeface="Agency FB" pitchFamily="34" charset="0"/>
              </a:rPr>
              <a:t>less traffic and less pollution.</a:t>
            </a:r>
            <a:endParaRPr lang="en-IN" sz="1050" dirty="0">
              <a:latin typeface="Agency FB" pitchFamily="34" charset="0"/>
            </a:endParaRPr>
          </a:p>
          <a:p>
            <a:pPr>
              <a:lnSpc>
                <a:spcPct val="150000"/>
              </a:lnSpc>
              <a:buNone/>
            </a:pPr>
            <a:r>
              <a:rPr lang="en-IN" sz="1100" b="1" dirty="0">
                <a:latin typeface="Agency FB" pitchFamily="34" charset="0"/>
              </a:rPr>
              <a:t>2. AutoX: Self-driving grocery delivery</a:t>
            </a:r>
          </a:p>
          <a:p>
            <a:pPr>
              <a:buNone/>
            </a:pPr>
            <a:r>
              <a:rPr lang="en-IN" sz="1000" dirty="0">
                <a:latin typeface="Agency FB" pitchFamily="34" charset="0"/>
              </a:rPr>
              <a:t>Location: San Jose, California</a:t>
            </a:r>
          </a:p>
          <a:p>
            <a:pPr>
              <a:buNone/>
            </a:pPr>
            <a:r>
              <a:rPr lang="en-IN" sz="1000" dirty="0">
                <a:latin typeface="Agency FB" pitchFamily="34" charset="0"/>
              </a:rPr>
              <a:t>How it's using AI in automotive: </a:t>
            </a:r>
            <a:r>
              <a:rPr lang="en-IN" sz="1000" dirty="0">
                <a:latin typeface="Agency FB" pitchFamily="34" charset="0"/>
                <a:hlinkClick r:id="rId3"/>
              </a:rPr>
              <a:t>AutoX</a:t>
            </a:r>
            <a:r>
              <a:rPr lang="en-IN" sz="1000" dirty="0">
                <a:latin typeface="Agency FB" pitchFamily="34" charset="0"/>
              </a:rPr>
              <a:t> makes retail-based autonomous vehicles. The company's vehicles combine AI software, sensors, real-time cameras and thousands of test miles, both virtual and real, to</a:t>
            </a:r>
          </a:p>
          <a:p>
            <a:pPr>
              <a:buNone/>
            </a:pPr>
            <a:r>
              <a:rPr lang="en-IN" sz="1000" dirty="0">
                <a:latin typeface="Agency FB" pitchFamily="34" charset="0"/>
              </a:rPr>
              <a:t>Ensure safe decisions on the road. Currently with a focus on grocery delivery, users can pick items through their app and have them delivered along with the ability to browse their vehicle-based mobile</a:t>
            </a:r>
          </a:p>
          <a:p>
            <a:pPr>
              <a:buNone/>
            </a:pPr>
            <a:r>
              <a:rPr lang="en-IN" sz="1000" dirty="0">
                <a:latin typeface="Agency FB" pitchFamily="34" charset="0"/>
              </a:rPr>
              <a:t>store upon delivery.</a:t>
            </a:r>
            <a:endParaRPr lang="en-IN" sz="1050" b="1" dirty="0">
              <a:latin typeface="Agency FB" pitchFamily="34" charset="0"/>
            </a:endParaRPr>
          </a:p>
          <a:p>
            <a:pPr>
              <a:lnSpc>
                <a:spcPct val="150000"/>
              </a:lnSpc>
              <a:buNone/>
            </a:pPr>
            <a:r>
              <a:rPr lang="en-IN" sz="1100" b="1" dirty="0">
                <a:latin typeface="Agency FB" pitchFamily="34" charset="0"/>
              </a:rPr>
              <a:t>3.Drive.ai: Transporting passengers on fixed routes</a:t>
            </a:r>
          </a:p>
          <a:p>
            <a:pPr>
              <a:buNone/>
            </a:pPr>
            <a:r>
              <a:rPr lang="en-IN" sz="1000" dirty="0">
                <a:latin typeface="Agency FB" pitchFamily="34" charset="0"/>
              </a:rPr>
              <a:t>Location: Mountain View, California</a:t>
            </a:r>
          </a:p>
          <a:p>
            <a:pPr>
              <a:buNone/>
            </a:pPr>
            <a:r>
              <a:rPr lang="en-IN" sz="1000" dirty="0">
                <a:latin typeface="Agency FB" pitchFamily="34" charset="0"/>
              </a:rPr>
              <a:t>How it's using AI in automotive: </a:t>
            </a:r>
            <a:r>
              <a:rPr lang="en-IN" sz="1000" dirty="0">
                <a:latin typeface="Agency FB" pitchFamily="34" charset="0"/>
                <a:hlinkClick r:id="rId4"/>
              </a:rPr>
              <a:t>Drive.ai</a:t>
            </a:r>
            <a:r>
              <a:rPr lang="en-IN" sz="1000" dirty="0">
                <a:latin typeface="Agency FB" pitchFamily="34" charset="0"/>
              </a:rPr>
              <a:t> is utilizing artificial intelligence to change current transportation systems with self-driving services. The vehicles are not only autonomous, they also communicate</a:t>
            </a:r>
          </a:p>
          <a:p>
            <a:pPr>
              <a:buNone/>
            </a:pPr>
            <a:r>
              <a:rPr lang="en-IN" sz="1000" dirty="0">
                <a:latin typeface="Agency FB" pitchFamily="34" charset="0"/>
              </a:rPr>
              <a:t>with drivers and pedestrians within the vicinity, such as displaying a sign to pedestrians indicating it will wait for them to cross.</a:t>
            </a:r>
            <a:endParaRPr lang="en-IN" sz="1050" b="1" dirty="0">
              <a:latin typeface="Agency FB" pitchFamily="34" charset="0"/>
            </a:endParaRPr>
          </a:p>
          <a:p>
            <a:pPr>
              <a:lnSpc>
                <a:spcPct val="150000"/>
              </a:lnSpc>
              <a:buNone/>
            </a:pPr>
            <a:r>
              <a:rPr lang="en-IN" sz="1100" b="1" dirty="0">
                <a:latin typeface="Agency FB" pitchFamily="34" charset="0"/>
              </a:rPr>
              <a:t>4.Optimus Ride: Sustainable transportation</a:t>
            </a:r>
          </a:p>
          <a:p>
            <a:pPr>
              <a:buNone/>
            </a:pPr>
            <a:r>
              <a:rPr lang="en-IN" sz="1000" dirty="0">
                <a:latin typeface="Agency FB" pitchFamily="34" charset="0"/>
              </a:rPr>
              <a:t>Location: Boston, Massachusetts</a:t>
            </a:r>
          </a:p>
          <a:p>
            <a:pPr>
              <a:buNone/>
            </a:pPr>
            <a:r>
              <a:rPr lang="en-IN" sz="1000" dirty="0">
                <a:latin typeface="Agency FB" pitchFamily="34" charset="0"/>
              </a:rPr>
              <a:t>How it's using AI in automotive: </a:t>
            </a:r>
            <a:r>
              <a:rPr lang="en-IN" sz="1000" dirty="0">
                <a:latin typeface="Agency FB" pitchFamily="34" charset="0"/>
                <a:hlinkClick r:id="rId5"/>
              </a:rPr>
              <a:t>Optimus Ride</a:t>
            </a:r>
            <a:r>
              <a:rPr lang="en-IN" sz="1000" dirty="0">
                <a:latin typeface="Agency FB" pitchFamily="34" charset="0"/>
              </a:rPr>
              <a:t> is a self-driving vehicle company that creates autonomous cars for geo-fenced locations. The company's smart, electric vehicles enable the implementation of</a:t>
            </a:r>
          </a:p>
          <a:p>
            <a:pPr>
              <a:buNone/>
            </a:pPr>
            <a:r>
              <a:rPr lang="en-IN" sz="1000" dirty="0">
                <a:latin typeface="Agency FB" pitchFamily="34" charset="0"/>
              </a:rPr>
              <a:t>More efficient and sustainable cities, freeing up parking, limiting the amount of cars on the road and decreasing environmental impact.</a:t>
            </a:r>
            <a:endParaRPr lang="en-IN" sz="1050" b="1" dirty="0">
              <a:latin typeface="Agency FB" pitchFamily="34" charset="0"/>
            </a:endParaRPr>
          </a:p>
          <a:p>
            <a:pPr>
              <a:lnSpc>
                <a:spcPct val="150000"/>
              </a:lnSpc>
              <a:buNone/>
            </a:pPr>
            <a:r>
              <a:rPr lang="en-IN" sz="1100" b="1" dirty="0">
                <a:latin typeface="Agency FB" pitchFamily="34" charset="0"/>
              </a:rPr>
              <a:t>5.Waymo: 360-degree perception technology</a:t>
            </a:r>
          </a:p>
          <a:p>
            <a:pPr>
              <a:buNone/>
            </a:pPr>
            <a:r>
              <a:rPr lang="en-IN" sz="1000" dirty="0">
                <a:latin typeface="Agency FB" pitchFamily="34" charset="0"/>
              </a:rPr>
              <a:t>Location: Mountain View, California</a:t>
            </a:r>
          </a:p>
          <a:p>
            <a:pPr>
              <a:buNone/>
            </a:pPr>
            <a:r>
              <a:rPr lang="en-IN" sz="1000" dirty="0">
                <a:latin typeface="Agency FB" pitchFamily="34" charset="0"/>
              </a:rPr>
              <a:t>How it's using AI in automotive: Beginning as Google’s exploration of self-driving vehicles, </a:t>
            </a:r>
            <a:r>
              <a:rPr lang="en-IN" sz="1000" dirty="0">
                <a:latin typeface="Agency FB" pitchFamily="34" charset="0"/>
                <a:hlinkClick r:id="rId6"/>
              </a:rPr>
              <a:t>Waymo</a:t>
            </a:r>
            <a:r>
              <a:rPr lang="en-IN" sz="1000" dirty="0">
                <a:latin typeface="Agency FB" pitchFamily="34" charset="0"/>
              </a:rPr>
              <a:t> is now it’s own company creating driverless vehicles that can safely deliver people from points A to B. With</a:t>
            </a:r>
          </a:p>
          <a:p>
            <a:pPr>
              <a:buNone/>
            </a:pPr>
            <a:r>
              <a:rPr lang="en-IN" sz="1000" dirty="0">
                <a:latin typeface="Agency FB" pitchFamily="34" charset="0"/>
              </a:rPr>
              <a:t>over eight million autonomous miles driven to date, Waymo’s 360-degree perception technology detects pedestrians, other vehicles, cyclists, road work and other obstacles from up to 300 yards away.</a:t>
            </a:r>
          </a:p>
          <a:p>
            <a:pPr>
              <a:buNone/>
            </a:pPr>
            <a:endParaRPr lang="en-IN" sz="1050" dirty="0">
              <a:latin typeface="Agency FB" pitchFamily="34" charset="0"/>
            </a:endParaRPr>
          </a:p>
          <a:p>
            <a:pPr>
              <a:buNone/>
            </a:pPr>
            <a:endParaRPr lang="en-IN" sz="1050" dirty="0">
              <a:latin typeface="Agency FB"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INTRODUCTION TO AI</a:t>
            </a:r>
          </a:p>
        </p:txBody>
      </p:sp>
      <p:sp>
        <p:nvSpPr>
          <p:cNvPr id="3" name="Content Placeholder 2"/>
          <p:cNvSpPr>
            <a:spLocks noGrp="1"/>
          </p:cNvSpPr>
          <p:nvPr>
            <p:ph sz="quarter" idx="1"/>
          </p:nvPr>
        </p:nvSpPr>
        <p:spPr>
          <a:xfrm>
            <a:off x="301752" y="1527048"/>
            <a:ext cx="8503920" cy="5102352"/>
          </a:xfrm>
        </p:spPr>
        <p:txBody>
          <a:bodyPr>
            <a:noAutofit/>
          </a:bodyPr>
          <a:lstStyle/>
          <a:p>
            <a:pPr>
              <a:buClr>
                <a:schemeClr val="accent2">
                  <a:lumMod val="50000"/>
                </a:schemeClr>
              </a:buClr>
              <a:buFont typeface="Wingdings" pitchFamily="2" charset="2"/>
              <a:buChar char="Ø"/>
            </a:pPr>
            <a:r>
              <a:rPr lang="en-IN" sz="1600" dirty="0">
                <a:latin typeface="Agency FB" pitchFamily="34" charset="0"/>
              </a:rPr>
              <a:t>Artificial intelligence is a branch of computer science by which we can create intelligent machines which can behave like a human, think like humans, and able to make decisions.</a:t>
            </a:r>
          </a:p>
          <a:p>
            <a:pPr>
              <a:buClr>
                <a:schemeClr val="accent2">
                  <a:lumMod val="50000"/>
                </a:schemeClr>
              </a:buClr>
              <a:buFont typeface="Wingdings" pitchFamily="2" charset="2"/>
              <a:buChar char="Ø"/>
            </a:pPr>
            <a:r>
              <a:rPr lang="en-IN" sz="1600" dirty="0">
                <a:latin typeface="Agency FB" pitchFamily="34" charset="0"/>
              </a:rPr>
              <a:t>AI is the ability of a machine to display human-like capabilities such as reasoning, learning, planning and creativity.</a:t>
            </a:r>
          </a:p>
          <a:p>
            <a:pPr>
              <a:buClr>
                <a:schemeClr val="accent2">
                  <a:lumMod val="50000"/>
                </a:schemeClr>
              </a:buClr>
              <a:buFont typeface="Wingdings" pitchFamily="2" charset="2"/>
              <a:buChar char="Ø"/>
            </a:pPr>
            <a:r>
              <a:rPr lang="en-IN" sz="1600" dirty="0">
                <a:latin typeface="Agency FB" pitchFamily="34" charset="0"/>
              </a:rPr>
              <a:t>AI Enables technical systems to perceive their environment, deal with what they perceive, solve problems and act to achieve a specific goal. The computer receives data - already prepared or gathered through its own sensors such as a camera - processes it and responds.</a:t>
            </a:r>
          </a:p>
          <a:p>
            <a:pPr>
              <a:buClr>
                <a:schemeClr val="accent2">
                  <a:lumMod val="50000"/>
                </a:schemeClr>
              </a:buClr>
              <a:buFont typeface="Wingdings" pitchFamily="2" charset="2"/>
              <a:buChar char="Ø"/>
            </a:pPr>
            <a:r>
              <a:rPr lang="en-IN" sz="1600" dirty="0">
                <a:latin typeface="Agency FB" pitchFamily="34" charset="0"/>
              </a:rPr>
              <a:t>Some AI technologies have been around for more than 50 years, but advances in computing power, the availability of enormous quantities of data and new algorithms have led to major AI breakthroughs in recent years.</a:t>
            </a:r>
          </a:p>
          <a:p>
            <a:pPr>
              <a:buClr>
                <a:schemeClr val="accent2">
                  <a:lumMod val="50000"/>
                </a:schemeClr>
              </a:buClr>
              <a:buNone/>
            </a:pPr>
            <a:endParaRPr lang="en-IN" sz="1600" dirty="0">
              <a:latin typeface="Agency FB" pitchFamily="34" charset="0"/>
            </a:endParaRPr>
          </a:p>
          <a:p>
            <a:pPr>
              <a:buNone/>
            </a:pPr>
            <a:r>
              <a:rPr lang="en-IN" sz="1800" b="1" dirty="0">
                <a:latin typeface="Agency FB" pitchFamily="34" charset="0"/>
              </a:rPr>
              <a:t>Importance of artificial intelligence :</a:t>
            </a:r>
          </a:p>
          <a:p>
            <a:pPr>
              <a:buFont typeface="Wingdings" pitchFamily="2" charset="2"/>
              <a:buChar char="Ø"/>
            </a:pPr>
            <a:r>
              <a:rPr lang="en-IN" sz="1600" dirty="0">
                <a:latin typeface="Agency FB" pitchFamily="34" charset="0"/>
              </a:rPr>
              <a:t>With the help of AI, you can create such software or devices which can solve real-world problems very easily and with accuracy such as health issues, marketing, traffic issues, etc.</a:t>
            </a:r>
          </a:p>
          <a:p>
            <a:pPr>
              <a:buFont typeface="Wingdings" pitchFamily="2" charset="2"/>
              <a:buChar char="Ø"/>
            </a:pPr>
            <a:r>
              <a:rPr lang="en-IN" sz="1600" dirty="0">
                <a:latin typeface="Agency FB" pitchFamily="34" charset="0"/>
              </a:rPr>
              <a:t>With the help of AI, you can create your personal virtual Assistant, such as Cortana, Google Assistant, Siri, etc.</a:t>
            </a:r>
          </a:p>
          <a:p>
            <a:pPr>
              <a:buFont typeface="Wingdings" pitchFamily="2" charset="2"/>
              <a:buChar char="Ø"/>
            </a:pPr>
            <a:r>
              <a:rPr lang="en-IN" sz="1600" dirty="0">
                <a:latin typeface="Agency FB" pitchFamily="34" charset="0"/>
              </a:rPr>
              <a:t>With the help of AI, you can build such Robots which can work in an environment where survival of humans can be at risk.</a:t>
            </a:r>
          </a:p>
          <a:p>
            <a:pPr>
              <a:buClr>
                <a:schemeClr val="accent2">
                  <a:lumMod val="50000"/>
                </a:schemeClr>
              </a:buClr>
              <a:buNone/>
            </a:pPr>
            <a:endParaRPr lang="en-IN" sz="1600" dirty="0">
              <a:latin typeface="Agency FB"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APPLICATIONS OF AUTOMOBILE INDUSTRY</a:t>
            </a:r>
          </a:p>
        </p:txBody>
      </p:sp>
      <p:sp>
        <p:nvSpPr>
          <p:cNvPr id="3" name="Content Placeholder 2"/>
          <p:cNvSpPr>
            <a:spLocks noGrp="1"/>
          </p:cNvSpPr>
          <p:nvPr>
            <p:ph sz="quarter" idx="1"/>
          </p:nvPr>
        </p:nvSpPr>
        <p:spPr>
          <a:xfrm>
            <a:off x="152400" y="1527048"/>
            <a:ext cx="8839200" cy="5178552"/>
          </a:xfrm>
        </p:spPr>
        <p:txBody>
          <a:bodyPr>
            <a:normAutofit fontScale="40000" lnSpcReduction="20000"/>
          </a:bodyPr>
          <a:lstStyle/>
          <a:p>
            <a:pPr>
              <a:buNone/>
            </a:pPr>
            <a:r>
              <a:rPr lang="en-IN" b="1" dirty="0">
                <a:latin typeface="Agency FB" pitchFamily="34" charset="0"/>
              </a:rPr>
              <a:t>6.Zoox: Robotic ridesharing</a:t>
            </a:r>
          </a:p>
          <a:p>
            <a:pPr>
              <a:buNone/>
            </a:pPr>
            <a:r>
              <a:rPr lang="en-IN" dirty="0">
                <a:latin typeface="Agency FB" pitchFamily="34" charset="0"/>
              </a:rPr>
              <a:t>Location: Foster City, California</a:t>
            </a:r>
          </a:p>
          <a:p>
            <a:pPr>
              <a:buNone/>
            </a:pPr>
            <a:r>
              <a:rPr lang="en-IN" dirty="0">
                <a:latin typeface="Agency FB" pitchFamily="34" charset="0"/>
              </a:rPr>
              <a:t>How it's using AI in automotive: While some companies are outfitting existing vehicles with self-driving capabilities, </a:t>
            </a:r>
            <a:r>
              <a:rPr lang="en-IN" dirty="0">
                <a:latin typeface="Agency FB" pitchFamily="34" charset="0"/>
                <a:hlinkClick r:id="rId2"/>
              </a:rPr>
              <a:t>Zoox</a:t>
            </a:r>
            <a:r>
              <a:rPr lang="en-IN" dirty="0">
                <a:latin typeface="Agency FB" pitchFamily="34" charset="0"/>
              </a:rPr>
              <a:t> is creating their own autonomous vehicles from scratch. The cars are being</a:t>
            </a:r>
          </a:p>
          <a:p>
            <a:pPr>
              <a:buNone/>
            </a:pPr>
            <a:r>
              <a:rPr lang="en-IN" dirty="0">
                <a:latin typeface="Agency FB" pitchFamily="34" charset="0"/>
              </a:rPr>
              <a:t>produced to be a robotic rideshare vehicle. Similar to current transportation services like Uber or Lyft, a user would summon a Zoox vehicle for a ride through an app on their smartphone.</a:t>
            </a:r>
          </a:p>
          <a:p>
            <a:pPr>
              <a:buNone/>
            </a:pPr>
            <a:endParaRPr lang="en-IN" dirty="0">
              <a:latin typeface="Agency FB" pitchFamily="34" charset="0"/>
            </a:endParaRPr>
          </a:p>
          <a:p>
            <a:pPr>
              <a:buNone/>
            </a:pPr>
            <a:r>
              <a:rPr lang="en-IN" b="1" dirty="0">
                <a:latin typeface="Agency FB" pitchFamily="34" charset="0"/>
              </a:rPr>
              <a:t>7.Rethink Robotics: Human-bot collaboration on the assembly line</a:t>
            </a:r>
          </a:p>
          <a:p>
            <a:pPr>
              <a:buNone/>
            </a:pPr>
            <a:r>
              <a:rPr lang="en-IN" dirty="0">
                <a:latin typeface="Agency FB" pitchFamily="34" charset="0"/>
              </a:rPr>
              <a:t>Location: Boston, Massachusetts</a:t>
            </a:r>
          </a:p>
          <a:p>
            <a:pPr>
              <a:buNone/>
            </a:pPr>
            <a:r>
              <a:rPr lang="en-IN" dirty="0">
                <a:latin typeface="Agency FB" pitchFamily="34" charset="0"/>
              </a:rPr>
              <a:t>How it's using AI in automotive: </a:t>
            </a:r>
            <a:r>
              <a:rPr lang="en-IN" dirty="0">
                <a:latin typeface="Agency FB" pitchFamily="34" charset="0"/>
                <a:hlinkClick r:id="rId3"/>
              </a:rPr>
              <a:t>Rethink Robotics</a:t>
            </a:r>
            <a:r>
              <a:rPr lang="en-IN" dirty="0">
                <a:latin typeface="Agency FB" pitchFamily="34" charset="0"/>
              </a:rPr>
              <a:t> makes co-bots, or collaborative robots, for industrial automation. These robots are used to automate factory tasks that are tedious, dirty or even</a:t>
            </a:r>
          </a:p>
          <a:p>
            <a:pPr>
              <a:buNone/>
            </a:pPr>
            <a:r>
              <a:rPr lang="en-IN" dirty="0">
                <a:latin typeface="Agency FB" pitchFamily="34" charset="0"/>
              </a:rPr>
              <a:t>dangerous for human workers. Though robots have been working on the automotive manufacturing line for years, they never worked side by side with humans. Rethink’s robots work with humans on</a:t>
            </a:r>
          </a:p>
          <a:p>
            <a:pPr>
              <a:buNone/>
            </a:pPr>
            <a:r>
              <a:rPr lang="en-IN" dirty="0">
                <a:latin typeface="Agency FB" pitchFamily="34" charset="0"/>
              </a:rPr>
              <a:t>the supply chain, tending machines, handling materials, performing tests and packing finished products.</a:t>
            </a:r>
          </a:p>
          <a:p>
            <a:pPr>
              <a:buNone/>
            </a:pPr>
            <a:endParaRPr lang="en-IN" dirty="0">
              <a:latin typeface="Agency FB" pitchFamily="34" charset="0"/>
            </a:endParaRPr>
          </a:p>
          <a:p>
            <a:pPr>
              <a:buNone/>
            </a:pPr>
            <a:r>
              <a:rPr lang="en-IN" b="1" dirty="0">
                <a:latin typeface="Agency FB" pitchFamily="34" charset="0"/>
              </a:rPr>
              <a:t>8.DataRPM: Predicting machine failure with machine learning</a:t>
            </a:r>
          </a:p>
          <a:p>
            <a:pPr>
              <a:buNone/>
            </a:pPr>
            <a:r>
              <a:rPr lang="en-IN" dirty="0">
                <a:latin typeface="Agency FB" pitchFamily="34" charset="0"/>
              </a:rPr>
              <a:t>Location: Bedford, Massachusetts</a:t>
            </a:r>
          </a:p>
          <a:p>
            <a:pPr>
              <a:buNone/>
            </a:pPr>
            <a:r>
              <a:rPr lang="en-IN" dirty="0">
                <a:latin typeface="Agency FB" pitchFamily="34" charset="0"/>
              </a:rPr>
              <a:t>How it's using AI in automotive: </a:t>
            </a:r>
            <a:r>
              <a:rPr lang="en-IN" dirty="0">
                <a:latin typeface="Agency FB" pitchFamily="34" charset="0"/>
                <a:hlinkClick r:id="rId4"/>
              </a:rPr>
              <a:t>DataRPM</a:t>
            </a:r>
            <a:r>
              <a:rPr lang="en-IN" dirty="0">
                <a:latin typeface="Agency FB" pitchFamily="34" charset="0"/>
              </a:rPr>
              <a:t>, a subsidiary of Progress Software Corporation, provides anomaly detection and prediction solutions for a variety of industries.  DataRPM’s machine</a:t>
            </a:r>
          </a:p>
          <a:p>
            <a:pPr>
              <a:buNone/>
            </a:pPr>
            <a:r>
              <a:rPr lang="en-IN" dirty="0">
                <a:latin typeface="Agency FB" pitchFamily="34" charset="0"/>
              </a:rPr>
              <a:t>learning technology gets to know a machine’s normal patterns of behaviour and is able to predict future issues and breakdowns which saves time and money.</a:t>
            </a:r>
          </a:p>
          <a:p>
            <a:pPr>
              <a:buNone/>
            </a:pPr>
            <a:endParaRPr lang="en-IN" b="1" dirty="0">
              <a:latin typeface="Agency FB" pitchFamily="34" charset="0"/>
            </a:endParaRPr>
          </a:p>
          <a:p>
            <a:pPr>
              <a:buNone/>
            </a:pPr>
            <a:r>
              <a:rPr lang="en-IN" b="1" dirty="0">
                <a:latin typeface="Agency FB" pitchFamily="34" charset="0"/>
              </a:rPr>
              <a:t>9. CarVi: Altering bad driving habits</a:t>
            </a:r>
          </a:p>
          <a:p>
            <a:pPr>
              <a:buNone/>
            </a:pPr>
            <a:r>
              <a:rPr lang="en-IN" dirty="0">
                <a:latin typeface="Agency FB" pitchFamily="34" charset="0"/>
              </a:rPr>
              <a:t>Location: San Francisco, California</a:t>
            </a:r>
          </a:p>
          <a:p>
            <a:pPr>
              <a:buNone/>
            </a:pPr>
            <a:r>
              <a:rPr lang="en-IN" dirty="0">
                <a:latin typeface="Agency FB" pitchFamily="34" charset="0"/>
              </a:rPr>
              <a:t>How it's using AI in automotive: </a:t>
            </a:r>
            <a:r>
              <a:rPr lang="en-IN" dirty="0">
                <a:latin typeface="Agency FB" pitchFamily="34" charset="0"/>
                <a:hlinkClick r:id="rId5"/>
              </a:rPr>
              <a:t>CarVi</a:t>
            </a:r>
            <a:r>
              <a:rPr lang="en-IN" dirty="0">
                <a:latin typeface="Agency FB" pitchFamily="34" charset="0"/>
              </a:rPr>
              <a:t> makes an ADAS that can be used for personal vehicles, fleets, ride-sharing or auto insurance companies. CarVi uses AI to provide driving analysis and real-time</a:t>
            </a:r>
          </a:p>
          <a:p>
            <a:pPr>
              <a:buNone/>
            </a:pPr>
            <a:r>
              <a:rPr lang="en-IN" dirty="0">
                <a:latin typeface="Agency FB" pitchFamily="34" charset="0"/>
              </a:rPr>
              <a:t>alerts to warn drivers of possible dangers like lane departure, forward collisions and driving conditions.</a:t>
            </a:r>
          </a:p>
          <a:p>
            <a:pPr>
              <a:buNone/>
            </a:pPr>
            <a:endParaRPr lang="en-IN" dirty="0">
              <a:latin typeface="Agency FB" pitchFamily="34" charset="0"/>
            </a:endParaRPr>
          </a:p>
          <a:p>
            <a:pPr>
              <a:buNone/>
            </a:pPr>
            <a:r>
              <a:rPr lang="en-IN" b="1" dirty="0">
                <a:latin typeface="Agency FB" pitchFamily="34" charset="0"/>
              </a:rPr>
              <a:t>10. Nauto: Keeping commercial fleets safe</a:t>
            </a:r>
          </a:p>
          <a:p>
            <a:pPr>
              <a:buNone/>
            </a:pPr>
            <a:r>
              <a:rPr lang="en-IN" dirty="0">
                <a:latin typeface="Agency FB" pitchFamily="34" charset="0"/>
              </a:rPr>
              <a:t>Location: Palo Alto, California</a:t>
            </a:r>
          </a:p>
          <a:p>
            <a:pPr>
              <a:buNone/>
            </a:pPr>
            <a:r>
              <a:rPr lang="en-IN" dirty="0">
                <a:latin typeface="Agency FB" pitchFamily="34" charset="0"/>
              </a:rPr>
              <a:t>How it's using AI in automotive: </a:t>
            </a:r>
            <a:r>
              <a:rPr lang="en-IN" dirty="0">
                <a:latin typeface="Agency FB" pitchFamily="34" charset="0"/>
                <a:hlinkClick r:id="rId6"/>
              </a:rPr>
              <a:t>Nauto</a:t>
            </a:r>
            <a:r>
              <a:rPr lang="en-IN" dirty="0">
                <a:latin typeface="Agency FB" pitchFamily="34" charset="0"/>
              </a:rPr>
              <a:t> creates AI sensor technology for commercial fleets.</a:t>
            </a:r>
          </a:p>
          <a:p>
            <a:pPr>
              <a:buNone/>
            </a:pPr>
            <a:r>
              <a:rPr lang="en-IN" dirty="0">
                <a:latin typeface="Agency FB" pitchFamily="34" charset="0"/>
              </a:rPr>
              <a:t>Nauto’s intelligent driver system reduces distracted driving that leads to collisions by assessing driver behaviour. The system uses data to keep drivers attentive enough to avoid collisions and</a:t>
            </a:r>
          </a:p>
          <a:p>
            <a:pPr>
              <a:buNone/>
            </a:pPr>
            <a:r>
              <a:rPr lang="en-IN" dirty="0">
                <a:latin typeface="Agency FB" pitchFamily="34" charset="0"/>
              </a:rPr>
              <a:t>traffic violations.</a:t>
            </a:r>
          </a:p>
          <a:p>
            <a:pPr>
              <a:buNone/>
            </a:pPr>
            <a:endParaRPr lang="en-IN" dirty="0">
              <a:latin typeface="Agency FB"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AUTOMOBILE INDUSTRY</a:t>
            </a:r>
          </a:p>
        </p:txBody>
      </p:sp>
      <p:pic>
        <p:nvPicPr>
          <p:cNvPr id="5" name="Picture 2"/>
          <p:cNvPicPr>
            <a:picLocks noGrp="1" noChangeAspect="1" noChangeArrowheads="1"/>
          </p:cNvPicPr>
          <p:nvPr>
            <p:ph sz="quarter" idx="1"/>
          </p:nvPr>
        </p:nvPicPr>
        <p:blipFill>
          <a:blip r:embed="rId2"/>
          <a:srcRect/>
          <a:stretch>
            <a:fillRect/>
          </a:stretch>
        </p:blipFill>
        <p:spPr bwMode="auto">
          <a:xfrm>
            <a:off x="228600" y="1600200"/>
            <a:ext cx="3975894" cy="4800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descr="automotive-ai-market.png"/>
          <p:cNvPicPr>
            <a:picLocks noChangeAspect="1"/>
          </p:cNvPicPr>
          <p:nvPr/>
        </p:nvPicPr>
        <p:blipFill>
          <a:blip r:embed="rId3"/>
          <a:stretch>
            <a:fillRect/>
          </a:stretch>
        </p:blipFill>
        <p:spPr>
          <a:xfrm>
            <a:off x="4267200" y="1557668"/>
            <a:ext cx="4724400" cy="491933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AUTOMOBILE INDUSTRY</a:t>
            </a:r>
            <a:endParaRPr lang="en-IN" sz="3200" dirty="0">
              <a:solidFill>
                <a:schemeClr val="tx1"/>
              </a:solidFill>
              <a:latin typeface="Bangers" pitchFamily="34" charset="0"/>
            </a:endParaRPr>
          </a:p>
        </p:txBody>
      </p:sp>
      <p:pic>
        <p:nvPicPr>
          <p:cNvPr id="8" name="Picture 3"/>
          <p:cNvPicPr>
            <a:picLocks noChangeAspect="1" noChangeArrowheads="1"/>
          </p:cNvPicPr>
          <p:nvPr/>
        </p:nvPicPr>
        <p:blipFill>
          <a:blip r:embed="rId2"/>
          <a:srcRect/>
          <a:stretch>
            <a:fillRect/>
          </a:stretch>
        </p:blipFill>
        <p:spPr bwMode="auto">
          <a:xfrm>
            <a:off x="228600" y="1524000"/>
            <a:ext cx="4267200" cy="2895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100" name="Picture 4"/>
          <p:cNvPicPr>
            <a:picLocks noChangeAspect="1" noChangeArrowheads="1"/>
          </p:cNvPicPr>
          <p:nvPr/>
        </p:nvPicPr>
        <p:blipFill>
          <a:blip r:embed="rId3"/>
          <a:srcRect/>
          <a:stretch>
            <a:fillRect/>
          </a:stretch>
        </p:blipFill>
        <p:spPr bwMode="auto">
          <a:xfrm>
            <a:off x="4724400" y="1524000"/>
            <a:ext cx="4124325" cy="2895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2"/>
          <p:cNvPicPr>
            <a:picLocks noChangeAspect="1" noChangeArrowheads="1"/>
          </p:cNvPicPr>
          <p:nvPr/>
        </p:nvPicPr>
        <p:blipFill>
          <a:blip r:embed="rId4"/>
          <a:srcRect/>
          <a:stretch>
            <a:fillRect/>
          </a:stretch>
        </p:blipFill>
        <p:spPr bwMode="auto">
          <a:xfrm>
            <a:off x="228600" y="4495800"/>
            <a:ext cx="8610600" cy="2171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z="3200" b="1" dirty="0">
                <a:solidFill>
                  <a:schemeClr val="tx1"/>
                </a:solidFill>
                <a:latin typeface="Agency FB" pitchFamily="34" charset="0"/>
              </a:rPr>
              <a:t>BANKING</a:t>
            </a:r>
            <a:r>
              <a:rPr lang="en-CA" b="1" dirty="0">
                <a:solidFill>
                  <a:schemeClr val="tx1"/>
                </a:solidFill>
                <a:latin typeface="Agency FB" pitchFamily="34" charset="0"/>
              </a:rPr>
              <a:t> AND FINANCE INDUSTRY</a:t>
            </a:r>
            <a:endParaRPr lang="en-IN" b="1" dirty="0">
              <a:solidFill>
                <a:schemeClr val="tx1"/>
              </a:solidFill>
              <a:latin typeface="Agency FB" pitchFamily="34" charset="0"/>
            </a:endParaRPr>
          </a:p>
        </p:txBody>
      </p:sp>
      <p:sp>
        <p:nvSpPr>
          <p:cNvPr id="3" name="Content Placeholder 2"/>
          <p:cNvSpPr>
            <a:spLocks noGrp="1"/>
          </p:cNvSpPr>
          <p:nvPr>
            <p:ph sz="quarter" idx="1"/>
          </p:nvPr>
        </p:nvSpPr>
        <p:spPr/>
        <p:txBody>
          <a:bodyPr>
            <a:normAutofit/>
          </a:bodyPr>
          <a:lstStyle/>
          <a:p>
            <a:pPr>
              <a:buNone/>
            </a:pPr>
            <a:r>
              <a:rPr lang="en-IN" sz="2400" b="1" dirty="0">
                <a:latin typeface="Agency FB" pitchFamily="34" charset="0"/>
              </a:rPr>
              <a:t>OBJECTIVES</a:t>
            </a:r>
          </a:p>
          <a:p>
            <a:pPr>
              <a:buNone/>
            </a:pPr>
            <a:endParaRPr lang="en-IN" sz="2400" b="1" dirty="0">
              <a:latin typeface="Agency FB" pitchFamily="34" charset="0"/>
            </a:endParaRPr>
          </a:p>
          <a:p>
            <a:pPr>
              <a:buFont typeface="Wingdings" pitchFamily="2" charset="2"/>
              <a:buChar char="ü"/>
            </a:pPr>
            <a:r>
              <a:rPr lang="en-IN" sz="2400" dirty="0">
                <a:latin typeface="Agency FB" pitchFamily="34" charset="0"/>
              </a:rPr>
              <a:t> Mind map Of </a:t>
            </a:r>
            <a:r>
              <a:rPr lang="en-CA" sz="2400" dirty="0">
                <a:latin typeface="Agency FB" pitchFamily="34" charset="0"/>
              </a:rPr>
              <a:t>Banking &amp; Finance Industry</a:t>
            </a:r>
            <a:endParaRPr lang="en-IN" sz="2400" dirty="0">
              <a:latin typeface="Agency FB" pitchFamily="34" charset="0"/>
            </a:endParaRP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Impact of AI On </a:t>
            </a:r>
            <a:r>
              <a:rPr lang="en-CA" sz="2400" dirty="0">
                <a:latin typeface="Agency FB" pitchFamily="34" charset="0"/>
              </a:rPr>
              <a:t>Banking &amp; Finance Industry</a:t>
            </a:r>
            <a:endParaRPr lang="en-IN" sz="2400" dirty="0">
              <a:latin typeface="Agency FB" pitchFamily="34" charset="0"/>
            </a:endParaRP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Applications Of </a:t>
            </a:r>
            <a:r>
              <a:rPr lang="en-CA" sz="2400" dirty="0">
                <a:latin typeface="Agency FB" pitchFamily="34" charset="0"/>
              </a:rPr>
              <a:t>Banking &amp; Finance Industry</a:t>
            </a:r>
            <a:endParaRPr lang="en-IN" sz="2400" dirty="0">
              <a:latin typeface="Agency FB" pitchFamily="34" charset="0"/>
            </a:endParaRP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 Projects and companies involved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MINDMAP OF BANKING AND FINANCE</a:t>
            </a:r>
          </a:p>
        </p:txBody>
      </p:sp>
      <p:pic>
        <p:nvPicPr>
          <p:cNvPr id="6146" name="Picture 2"/>
          <p:cNvPicPr>
            <a:picLocks noGrp="1" noChangeAspect="1" noChangeArrowheads="1"/>
          </p:cNvPicPr>
          <p:nvPr>
            <p:ph sz="quarter" idx="1"/>
          </p:nvPr>
        </p:nvPicPr>
        <p:blipFill>
          <a:blip r:embed="rId2"/>
          <a:srcRect/>
          <a:stretch>
            <a:fillRect/>
          </a:stretch>
        </p:blipFill>
        <p:spPr bwMode="auto">
          <a:xfrm>
            <a:off x="228600" y="1600200"/>
            <a:ext cx="4191000" cy="2590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147" name="Picture 3"/>
          <p:cNvPicPr>
            <a:picLocks noChangeAspect="1" noChangeArrowheads="1"/>
          </p:cNvPicPr>
          <p:nvPr/>
        </p:nvPicPr>
        <p:blipFill>
          <a:blip r:embed="rId3"/>
          <a:srcRect/>
          <a:stretch>
            <a:fillRect/>
          </a:stretch>
        </p:blipFill>
        <p:spPr bwMode="auto">
          <a:xfrm>
            <a:off x="4800600" y="1600200"/>
            <a:ext cx="4114800" cy="2590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148" name="Picture 4"/>
          <p:cNvPicPr>
            <a:picLocks noChangeAspect="1" noChangeArrowheads="1"/>
          </p:cNvPicPr>
          <p:nvPr/>
        </p:nvPicPr>
        <p:blipFill>
          <a:blip r:embed="rId4"/>
          <a:srcRect/>
          <a:stretch>
            <a:fillRect/>
          </a:stretch>
        </p:blipFill>
        <p:spPr bwMode="auto">
          <a:xfrm>
            <a:off x="2362200" y="4267200"/>
            <a:ext cx="5105400" cy="2362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752" y="209746"/>
            <a:ext cx="8534400" cy="758952"/>
          </a:xfrm>
        </p:spPr>
        <p:txBody>
          <a:bodyPr>
            <a:normAutofit/>
          </a:bodyPr>
          <a:lstStyle/>
          <a:p>
            <a:r>
              <a:rPr lang="en-IN" sz="3200" b="1" dirty="0">
                <a:solidFill>
                  <a:schemeClr val="tx1"/>
                </a:solidFill>
                <a:latin typeface="Agency FB" pitchFamily="34" charset="0"/>
              </a:rPr>
              <a:t>IMPACT OF BANKING AND FINANCE INDUSTRY</a:t>
            </a:r>
          </a:p>
        </p:txBody>
      </p:sp>
      <p:sp>
        <p:nvSpPr>
          <p:cNvPr id="3" name="Content Placeholder 2"/>
          <p:cNvSpPr>
            <a:spLocks noGrp="1"/>
          </p:cNvSpPr>
          <p:nvPr>
            <p:ph sz="quarter" idx="1"/>
          </p:nvPr>
        </p:nvSpPr>
        <p:spPr>
          <a:xfrm>
            <a:off x="301752" y="1527048"/>
            <a:ext cx="8503920" cy="5178552"/>
          </a:xfrm>
        </p:spPr>
        <p:txBody>
          <a:bodyPr>
            <a:normAutofit fontScale="47500" lnSpcReduction="20000"/>
          </a:bodyPr>
          <a:lstStyle/>
          <a:p>
            <a:r>
              <a:rPr lang="en-IN" dirty="0">
                <a:latin typeface="Agency FB" pitchFamily="34" charset="0"/>
              </a:rPr>
              <a:t>Most banks (80%) are highly aware of the potential benefits presented by AI, PER an OpenText survey of financial services professionals.</a:t>
            </a:r>
          </a:p>
          <a:p>
            <a:endParaRPr lang="en-IN" dirty="0">
              <a:latin typeface="Agency FB" pitchFamily="34" charset="0"/>
            </a:endParaRPr>
          </a:p>
          <a:p>
            <a:r>
              <a:rPr lang="en-IN" dirty="0">
                <a:latin typeface="Agency FB" pitchFamily="34" charset="0"/>
              </a:rPr>
              <a:t> In fact, many banks are planning to deploy solutions enabled by AI: 75% of respondents at banks with over $100 billion in assets say they're currently implementing AI strategies, compared with 46% at banks with less than $100 billion in assets, per a UBS Evidence Lab report seen by Business Insider Intelligence. </a:t>
            </a:r>
          </a:p>
          <a:p>
            <a:endParaRPr lang="en-IN" dirty="0">
              <a:latin typeface="Agency FB" pitchFamily="34" charset="0"/>
            </a:endParaRPr>
          </a:p>
          <a:p>
            <a:r>
              <a:rPr lang="en-IN" dirty="0">
                <a:latin typeface="Agency FB" pitchFamily="34" charset="0"/>
              </a:rPr>
              <a:t>Certain AI use cases have already gained prominence across banks' operations, with chatbots in the front office and anti-payments fraud in the middle office the most mature. </a:t>
            </a:r>
          </a:p>
          <a:p>
            <a:endParaRPr lang="en-IN" dirty="0">
              <a:latin typeface="Agency FB" pitchFamily="34" charset="0"/>
            </a:endParaRPr>
          </a:p>
          <a:p>
            <a:r>
              <a:rPr lang="en-IN" dirty="0">
                <a:latin typeface="Agency FB" pitchFamily="34" charset="0"/>
              </a:rPr>
              <a:t>Banks can use AI to transform the customer experience by enabling frictionless, 24/7 customer interactions - but AI in banking applications isn't just limited to RETAIL BANKING SERVICES. The back and middle offices of investment banking and all other financial services for that matter could also benefit from AI.</a:t>
            </a:r>
          </a:p>
          <a:p>
            <a:endParaRPr lang="en-IN" dirty="0">
              <a:latin typeface="Agency FB" pitchFamily="34" charset="0"/>
            </a:endParaRPr>
          </a:p>
          <a:p>
            <a:r>
              <a:rPr lang="en-IN" dirty="0">
                <a:latin typeface="Agency FB" pitchFamily="34" charset="0"/>
              </a:rPr>
              <a:t>Front- and middle-office AI applications offer the greatest cost savings opportunity across banks. </a:t>
            </a:r>
          </a:p>
          <a:p>
            <a:endParaRPr lang="en-IN" dirty="0">
              <a:latin typeface="Agency FB" pitchFamily="34" charset="0"/>
            </a:endParaRPr>
          </a:p>
          <a:p>
            <a:r>
              <a:rPr lang="en-IN" dirty="0">
                <a:latin typeface="Agency FB" pitchFamily="34" charset="0"/>
              </a:rPr>
              <a:t>Banks are leveraging AI on the front end to smooth customer identification and authentication, mimic live employees through chatbots and voice assistants, deepen customer relationships, and provide personalized insights and recommendations. </a:t>
            </a:r>
          </a:p>
          <a:p>
            <a:endParaRPr lang="en-IN" dirty="0">
              <a:latin typeface="Agency FB" pitchFamily="34" charset="0"/>
            </a:endParaRPr>
          </a:p>
          <a:p>
            <a:r>
              <a:rPr lang="en-IN" dirty="0">
                <a:latin typeface="Agency FB" pitchFamily="34" charset="0"/>
              </a:rPr>
              <a:t>AI is also being implemented by banks within middle-office functions to detect and prevent payments fraud and to improve processes for anti-money laundering (AML) and know-your-customer (KYC) regulatory checks. </a:t>
            </a:r>
          </a:p>
          <a:p>
            <a:endParaRPr lang="en-IN" dirty="0">
              <a:latin typeface="Agency FB" pitchFamily="34" charset="0"/>
            </a:endParaRPr>
          </a:p>
          <a:p>
            <a:r>
              <a:rPr lang="en-IN" dirty="0">
                <a:latin typeface="Agency FB" pitchFamily="34" charset="0"/>
              </a:rPr>
              <a:t>The winning strategies employed by banks that are undergoing an AI-enabled transformation reveal how to best capture the opportunity. </a:t>
            </a:r>
          </a:p>
          <a:p>
            <a:endParaRPr lang="en-IN" dirty="0">
              <a:latin typeface="Agency FB" pitchFamily="34" charset="0"/>
            </a:endParaRPr>
          </a:p>
          <a:p>
            <a:r>
              <a:rPr lang="en-IN" dirty="0">
                <a:latin typeface="Agency FB" pitchFamily="34" charset="0"/>
              </a:rPr>
              <a:t>These strategies highlight the need for a holistic AI strategy that extends across banks' business lines, usable data, partnerships with external partners, and qualified employees.</a:t>
            </a:r>
          </a:p>
          <a:p>
            <a:endParaRPr lang="en-IN" dirty="0">
              <a:latin typeface="Agency FB"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IMPACT OF BANKING AND FINANCE INDUSTRY</a:t>
            </a:r>
          </a:p>
        </p:txBody>
      </p:sp>
      <p:sp>
        <p:nvSpPr>
          <p:cNvPr id="3" name="Content Placeholder 2"/>
          <p:cNvSpPr>
            <a:spLocks noGrp="1"/>
          </p:cNvSpPr>
          <p:nvPr>
            <p:ph sz="quarter" idx="1"/>
          </p:nvPr>
        </p:nvSpPr>
        <p:spPr>
          <a:xfrm>
            <a:off x="152400" y="1527048"/>
            <a:ext cx="8839200" cy="5178552"/>
          </a:xfrm>
        </p:spPr>
        <p:txBody>
          <a:bodyPr>
            <a:normAutofit fontScale="32500" lnSpcReduction="20000"/>
          </a:bodyPr>
          <a:lstStyle/>
          <a:p>
            <a:pPr>
              <a:buNone/>
            </a:pPr>
            <a:r>
              <a:rPr lang="en-IN" sz="4300" b="1" dirty="0">
                <a:latin typeface="Agency FB" pitchFamily="34" charset="0"/>
              </a:rPr>
              <a:t>Benefits of AI in Banking</a:t>
            </a:r>
          </a:p>
          <a:p>
            <a:pPr>
              <a:buNone/>
            </a:pPr>
            <a:endParaRPr lang="en-IN" sz="4300" dirty="0">
              <a:latin typeface="Agency FB" pitchFamily="34" charset="0"/>
            </a:endParaRPr>
          </a:p>
          <a:p>
            <a:pPr>
              <a:buNone/>
            </a:pPr>
            <a:r>
              <a:rPr lang="en-IN" sz="4300" dirty="0">
                <a:latin typeface="Agency FB" pitchFamily="34" charset="0"/>
              </a:rPr>
              <a:t>1. </a:t>
            </a:r>
            <a:r>
              <a:rPr lang="en-IN" sz="4300" b="1" dirty="0">
                <a:latin typeface="Agency FB" pitchFamily="34" charset="0"/>
              </a:rPr>
              <a:t>Enables overall superior customer experience</a:t>
            </a:r>
          </a:p>
          <a:p>
            <a:pPr>
              <a:buFont typeface="Wingdings" pitchFamily="2" charset="2"/>
              <a:buChar char="q"/>
            </a:pPr>
            <a:r>
              <a:rPr lang="en-IN" dirty="0">
                <a:latin typeface="Agency FB" pitchFamily="34" charset="0"/>
              </a:rPr>
              <a:t>No long waiting queues</a:t>
            </a:r>
          </a:p>
          <a:p>
            <a:pPr>
              <a:buFont typeface="Wingdings" pitchFamily="2" charset="2"/>
              <a:buChar char="q"/>
            </a:pPr>
            <a:r>
              <a:rPr lang="en-IN" dirty="0">
                <a:latin typeface="Agency FB" pitchFamily="34" charset="0"/>
              </a:rPr>
              <a:t>Personalized banking</a:t>
            </a:r>
          </a:p>
          <a:p>
            <a:pPr>
              <a:buFont typeface="Wingdings" pitchFamily="2" charset="2"/>
              <a:buChar char="q"/>
            </a:pPr>
            <a:r>
              <a:rPr lang="en-IN" dirty="0">
                <a:latin typeface="Agency FB" pitchFamily="34" charset="0"/>
              </a:rPr>
              <a:t>Help in carrying out tasks</a:t>
            </a:r>
          </a:p>
          <a:p>
            <a:pPr>
              <a:buFont typeface="Wingdings" pitchFamily="2" charset="2"/>
              <a:buChar char="q"/>
            </a:pPr>
            <a:r>
              <a:rPr lang="en-IN" dirty="0">
                <a:latin typeface="Agency FB" pitchFamily="34" charset="0"/>
              </a:rPr>
              <a:t>Data-driven smart insights</a:t>
            </a:r>
          </a:p>
          <a:p>
            <a:pPr>
              <a:buNone/>
            </a:pPr>
            <a:endParaRPr lang="en-IN" dirty="0">
              <a:latin typeface="Agency FB" pitchFamily="34" charset="0"/>
            </a:endParaRPr>
          </a:p>
          <a:p>
            <a:pPr>
              <a:buNone/>
            </a:pPr>
            <a:r>
              <a:rPr lang="en-IN" sz="4300" dirty="0">
                <a:latin typeface="Agency FB" pitchFamily="34" charset="0"/>
              </a:rPr>
              <a:t>2. </a:t>
            </a:r>
            <a:r>
              <a:rPr lang="en-IN" sz="4300" b="1" dirty="0">
                <a:latin typeface="Agency FB" pitchFamily="34" charset="0"/>
              </a:rPr>
              <a:t>Empowers customer service through AI-based tools</a:t>
            </a:r>
          </a:p>
          <a:p>
            <a:pPr>
              <a:buFont typeface="Wingdings" pitchFamily="2" charset="2"/>
              <a:buChar char="q"/>
            </a:pPr>
            <a:r>
              <a:rPr lang="en-IN" dirty="0">
                <a:latin typeface="Agency FB" pitchFamily="34" charset="0"/>
              </a:rPr>
              <a:t>Saves cost</a:t>
            </a:r>
          </a:p>
          <a:p>
            <a:pPr>
              <a:buFont typeface="Wingdings" pitchFamily="2" charset="2"/>
              <a:buChar char="q"/>
            </a:pPr>
            <a:r>
              <a:rPr lang="en-IN" dirty="0">
                <a:latin typeface="Agency FB" pitchFamily="34" charset="0"/>
              </a:rPr>
              <a:t>Quick Resolution time</a:t>
            </a:r>
          </a:p>
          <a:p>
            <a:pPr>
              <a:buFont typeface="Wingdings" pitchFamily="2" charset="2"/>
              <a:buChar char="q"/>
            </a:pPr>
            <a:r>
              <a:rPr lang="en-IN" dirty="0">
                <a:latin typeface="Agency FB" pitchFamily="34" charset="0"/>
              </a:rPr>
              <a:t>Enables a smooth flow of information</a:t>
            </a:r>
          </a:p>
          <a:p>
            <a:pPr>
              <a:buFont typeface="Wingdings" pitchFamily="2" charset="2"/>
              <a:buChar char="q"/>
            </a:pPr>
            <a:r>
              <a:rPr lang="en-IN" dirty="0">
                <a:latin typeface="Agency FB" pitchFamily="34" charset="0"/>
              </a:rPr>
              <a:t>24/7 service</a:t>
            </a:r>
          </a:p>
          <a:p>
            <a:pPr>
              <a:buNone/>
            </a:pPr>
            <a:endParaRPr lang="en-IN" dirty="0">
              <a:latin typeface="Agency FB" pitchFamily="34" charset="0"/>
            </a:endParaRPr>
          </a:p>
          <a:p>
            <a:pPr>
              <a:buNone/>
            </a:pPr>
            <a:r>
              <a:rPr lang="en-IN" sz="4300" dirty="0">
                <a:latin typeface="Agency FB" pitchFamily="34" charset="0"/>
              </a:rPr>
              <a:t>3. </a:t>
            </a:r>
            <a:r>
              <a:rPr lang="en-IN" sz="4300" b="1" dirty="0">
                <a:latin typeface="Agency FB" pitchFamily="34" charset="0"/>
              </a:rPr>
              <a:t>Data-driven decision-making</a:t>
            </a:r>
          </a:p>
          <a:p>
            <a:pPr>
              <a:buFont typeface="Wingdings" pitchFamily="2" charset="2"/>
              <a:buChar char="q"/>
            </a:pPr>
            <a:r>
              <a:rPr lang="en-IN" dirty="0">
                <a:latin typeface="Agency FB" pitchFamily="34" charset="0"/>
              </a:rPr>
              <a:t>Legacy infrastructures and business processes of banking institutions never really leveraged data.</a:t>
            </a:r>
          </a:p>
          <a:p>
            <a:pPr>
              <a:buFont typeface="Wingdings" pitchFamily="2" charset="2"/>
              <a:buChar char="q"/>
            </a:pPr>
            <a:r>
              <a:rPr lang="en-IN" dirty="0">
                <a:latin typeface="Agency FB" pitchFamily="34" charset="0"/>
              </a:rPr>
              <a:t>Precise Marketing</a:t>
            </a:r>
          </a:p>
          <a:p>
            <a:pPr>
              <a:buFont typeface="Wingdings" pitchFamily="2" charset="2"/>
              <a:buChar char="q"/>
            </a:pPr>
            <a:r>
              <a:rPr lang="en-IN" dirty="0">
                <a:latin typeface="Agency FB" pitchFamily="34" charset="0"/>
              </a:rPr>
              <a:t>Improved Business Operations</a:t>
            </a:r>
          </a:p>
          <a:p>
            <a:pPr>
              <a:buFont typeface="Wingdings" pitchFamily="2" charset="2"/>
              <a:buChar char="q"/>
            </a:pPr>
            <a:r>
              <a:rPr lang="en-IN" dirty="0">
                <a:latin typeface="Agency FB" pitchFamily="34" charset="0"/>
              </a:rPr>
              <a:t>With AI analytics, banks can experience enhanced operational efficiency.</a:t>
            </a:r>
          </a:p>
          <a:p>
            <a:pPr>
              <a:buNone/>
            </a:pPr>
            <a:endParaRPr lang="en-IN" dirty="0">
              <a:latin typeface="Agency FB" pitchFamily="34" charset="0"/>
            </a:endParaRPr>
          </a:p>
          <a:p>
            <a:pPr>
              <a:buNone/>
            </a:pPr>
            <a:r>
              <a:rPr lang="en-IN" sz="4300" dirty="0">
                <a:latin typeface="Agency FB" pitchFamily="34" charset="0"/>
              </a:rPr>
              <a:t>4. </a:t>
            </a:r>
            <a:r>
              <a:rPr lang="en-IN" sz="4300" b="1" dirty="0">
                <a:latin typeface="Agency FB" pitchFamily="34" charset="0"/>
              </a:rPr>
              <a:t>AI-driven risk management</a:t>
            </a:r>
          </a:p>
          <a:p>
            <a:pPr>
              <a:buFont typeface="Wingdings" pitchFamily="2" charset="2"/>
              <a:buChar char="q"/>
            </a:pPr>
            <a:r>
              <a:rPr lang="en-IN" dirty="0">
                <a:latin typeface="Agency FB" pitchFamily="34" charset="0"/>
              </a:rPr>
              <a:t>Help make informed-decisions through the predictive forecast</a:t>
            </a:r>
          </a:p>
          <a:p>
            <a:pPr>
              <a:buFont typeface="Wingdings" pitchFamily="2" charset="2"/>
              <a:buChar char="q"/>
            </a:pPr>
            <a:r>
              <a:rPr lang="en-IN" dirty="0">
                <a:latin typeface="Agency FB" pitchFamily="34" charset="0"/>
              </a:rPr>
              <a:t>Checks a client’s credit history</a:t>
            </a:r>
          </a:p>
          <a:p>
            <a:pPr>
              <a:buFont typeface="Wingdings" pitchFamily="2" charset="2"/>
              <a:buChar char="q"/>
            </a:pPr>
            <a:r>
              <a:rPr lang="en-IN" dirty="0">
                <a:latin typeface="Agency FB" pitchFamily="34" charset="0"/>
              </a:rPr>
              <a:t>predicts this future behaviour by analyzing past behavioural patterns and smartphone data.</a:t>
            </a:r>
          </a:p>
          <a:p>
            <a:pPr>
              <a:buNone/>
            </a:pPr>
            <a:endParaRPr lang="en-IN" dirty="0">
              <a:latin typeface="Agency FB" pitchFamily="34" charset="0"/>
            </a:endParaRPr>
          </a:p>
          <a:p>
            <a:pPr>
              <a:buNone/>
            </a:pPr>
            <a:r>
              <a:rPr lang="en-IN" sz="4300" dirty="0">
                <a:latin typeface="Agency FB" pitchFamily="34" charset="0"/>
              </a:rPr>
              <a:t>5. </a:t>
            </a:r>
            <a:r>
              <a:rPr lang="en-IN" sz="4300" b="1" dirty="0">
                <a:latin typeface="Agency FB" pitchFamily="34" charset="0"/>
              </a:rPr>
              <a:t>Fraud prevention</a:t>
            </a:r>
          </a:p>
          <a:p>
            <a:pPr>
              <a:buFont typeface="Wingdings" pitchFamily="2" charset="2"/>
              <a:buChar char="q"/>
            </a:pPr>
            <a:r>
              <a:rPr lang="en-IN" dirty="0">
                <a:latin typeface="Agency FB" pitchFamily="34" charset="0"/>
              </a:rPr>
              <a:t>Better auditing</a:t>
            </a:r>
          </a:p>
          <a:p>
            <a:pPr>
              <a:buFont typeface="Wingdings" pitchFamily="2" charset="2"/>
              <a:buChar char="q"/>
            </a:pPr>
            <a:r>
              <a:rPr lang="en-IN" dirty="0">
                <a:latin typeface="Agency FB" pitchFamily="34" charset="0"/>
              </a:rPr>
              <a:t>Mitigates Cybercrime</a:t>
            </a:r>
          </a:p>
          <a:p>
            <a:pPr>
              <a:buFont typeface="Wingdings" pitchFamily="2" charset="2"/>
              <a:buChar char="q"/>
            </a:pPr>
            <a:r>
              <a:rPr lang="en-IN" dirty="0">
                <a:latin typeface="Agency FB" pitchFamily="34" charset="0"/>
              </a:rPr>
              <a:t>Creates a compliant internal structure</a:t>
            </a:r>
          </a:p>
          <a:p>
            <a:pPr>
              <a:buFont typeface="Wingdings" pitchFamily="2" charset="2"/>
              <a:buChar char="q"/>
            </a:pPr>
            <a:r>
              <a:rPr lang="en-IN" dirty="0">
                <a:latin typeface="Agency FB" pitchFamily="34" charset="0"/>
              </a:rPr>
              <a:t>Internal AI-based systems can help in compliance by ensuring the ethical internal operations of systems. For instance, it detects unethical insider trading that causes market abuse.</a:t>
            </a:r>
          </a:p>
          <a:p>
            <a:pPr>
              <a:buFont typeface="Wingdings" pitchFamily="2" charset="2"/>
              <a:buChar char="q"/>
            </a:pPr>
            <a:r>
              <a:rPr lang="en-IN" dirty="0">
                <a:latin typeface="Agency FB" pitchFamily="34" charset="0"/>
              </a:rPr>
              <a:t>The market for AI-based security tools is increasing.</a:t>
            </a:r>
          </a:p>
          <a:p>
            <a:pPr>
              <a:buNone/>
            </a:pPr>
            <a:endParaRPr lang="en-IN" dirty="0">
              <a:latin typeface="Agency FB" pitchFamily="34" charset="0"/>
            </a:endParaRPr>
          </a:p>
          <a:p>
            <a:pPr>
              <a:buNone/>
            </a:pPr>
            <a:endParaRPr lang="en-IN" dirty="0">
              <a:latin typeface="Agency FB" pitchFamily="34" charset="0"/>
            </a:endParaRPr>
          </a:p>
          <a:p>
            <a:pPr>
              <a:buNone/>
            </a:pPr>
            <a:endParaRPr lang="en-IN" dirty="0">
              <a:latin typeface="Agency FB" pitchFamily="34" charset="0"/>
            </a:endParaRPr>
          </a:p>
          <a:p>
            <a:pPr>
              <a:buNone/>
            </a:pPr>
            <a:endParaRPr lang="en-IN" dirty="0">
              <a:latin typeface="Agency FB" pitchFamily="34" charset="0"/>
            </a:endParaRPr>
          </a:p>
          <a:p>
            <a:pPr>
              <a:buNone/>
            </a:pPr>
            <a:endParaRPr lang="en-IN" dirty="0">
              <a:latin typeface="Agency FB" pitchFamily="34" charset="0"/>
            </a:endParaRPr>
          </a:p>
          <a:p>
            <a:pPr>
              <a:buNone/>
            </a:pPr>
            <a:endParaRPr lang="en-IN" dirty="0">
              <a:latin typeface="Agency FB" pitchFamily="34" charset="0"/>
            </a:endParaRPr>
          </a:p>
          <a:p>
            <a:pPr>
              <a:buNone/>
            </a:pPr>
            <a:endParaRPr lang="en-IN" dirty="0">
              <a:latin typeface="Agency FB"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APPLICATIONS </a:t>
            </a:r>
          </a:p>
        </p:txBody>
      </p:sp>
      <p:sp>
        <p:nvSpPr>
          <p:cNvPr id="3" name="Content Placeholder 2"/>
          <p:cNvSpPr>
            <a:spLocks noGrp="1"/>
          </p:cNvSpPr>
          <p:nvPr>
            <p:ph sz="quarter" idx="1"/>
          </p:nvPr>
        </p:nvSpPr>
        <p:spPr>
          <a:xfrm>
            <a:off x="152400" y="1527048"/>
            <a:ext cx="8839200" cy="5178552"/>
          </a:xfrm>
        </p:spPr>
        <p:txBody>
          <a:bodyPr>
            <a:normAutofit fontScale="32500" lnSpcReduction="20000"/>
          </a:bodyPr>
          <a:lstStyle/>
          <a:p>
            <a:pPr>
              <a:buNone/>
            </a:pPr>
            <a:r>
              <a:rPr lang="en-IN" b="1" dirty="0">
                <a:latin typeface="Agency FB" pitchFamily="34" charset="0"/>
              </a:rPr>
              <a:t>Kasisto</a:t>
            </a:r>
          </a:p>
          <a:p>
            <a:pPr>
              <a:buNone/>
            </a:pPr>
            <a:r>
              <a:rPr lang="en-IN" dirty="0">
                <a:latin typeface="Agency FB" pitchFamily="34" charset="0"/>
              </a:rPr>
              <a:t>Industry: Conversational AI</a:t>
            </a:r>
          </a:p>
          <a:p>
            <a:pPr>
              <a:buNone/>
            </a:pPr>
            <a:r>
              <a:rPr lang="en-IN" dirty="0">
                <a:latin typeface="Agency FB" pitchFamily="34" charset="0"/>
              </a:rPr>
              <a:t>Location: NYC</a:t>
            </a:r>
          </a:p>
          <a:p>
            <a:pPr>
              <a:buNone/>
            </a:pPr>
            <a:r>
              <a:rPr lang="en-IN" dirty="0">
                <a:latin typeface="Agency FB" pitchFamily="34" charset="0"/>
              </a:rPr>
              <a:t>How it's using AI:</a:t>
            </a:r>
          </a:p>
          <a:p>
            <a:pPr>
              <a:buNone/>
            </a:pPr>
            <a:r>
              <a:rPr lang="en-IN" dirty="0">
                <a:latin typeface="Agency FB" pitchFamily="34" charset="0"/>
                <a:hlinkClick r:id="rId2"/>
              </a:rPr>
              <a:t>Kasisto</a:t>
            </a:r>
            <a:r>
              <a:rPr lang="en-IN" dirty="0">
                <a:latin typeface="Agency FB" pitchFamily="34" charset="0"/>
              </a:rPr>
              <a:t>’s major contribution is its conversational AI platform, KAI, which banks can use to build their own chatbots and virtual assistants. It’s rooted in AI reasoning and natural-language understanding and generation, which means it can</a:t>
            </a:r>
          </a:p>
          <a:p>
            <a:pPr>
              <a:buNone/>
            </a:pPr>
            <a:r>
              <a:rPr lang="en-IN" dirty="0">
                <a:latin typeface="Agency FB" pitchFamily="34" charset="0"/>
              </a:rPr>
              <a:t>handle sophisticated questions about finance management that other bank customer-service digital assistants — </a:t>
            </a:r>
            <a:r>
              <a:rPr lang="en-IN" dirty="0">
                <a:latin typeface="Agency FB" pitchFamily="34" charset="0"/>
                <a:hlinkClick r:id="rId3"/>
              </a:rPr>
              <a:t>Bank of America’s Erica</a:t>
            </a:r>
            <a:r>
              <a:rPr lang="en-IN" dirty="0">
                <a:latin typeface="Agency FB" pitchFamily="34" charset="0"/>
              </a:rPr>
              <a:t>, for example — can't.</a:t>
            </a:r>
          </a:p>
          <a:p>
            <a:pPr>
              <a:buNone/>
            </a:pPr>
            <a:endParaRPr lang="en-IN" dirty="0">
              <a:latin typeface="Agency FB" pitchFamily="34" charset="0"/>
            </a:endParaRPr>
          </a:p>
          <a:p>
            <a:pPr>
              <a:buNone/>
            </a:pPr>
            <a:r>
              <a:rPr lang="en-IN" b="1" dirty="0">
                <a:latin typeface="Agency FB" pitchFamily="34" charset="0"/>
              </a:rPr>
              <a:t>Affectiva</a:t>
            </a:r>
          </a:p>
          <a:p>
            <a:pPr>
              <a:buNone/>
            </a:pPr>
            <a:r>
              <a:rPr lang="en-IN" dirty="0">
                <a:latin typeface="Agency FB" pitchFamily="34" charset="0"/>
              </a:rPr>
              <a:t>Industry: Artificial Intelligence, Software</a:t>
            </a:r>
          </a:p>
          <a:p>
            <a:pPr>
              <a:buNone/>
            </a:pPr>
            <a:r>
              <a:rPr lang="en-IN" dirty="0">
                <a:latin typeface="Agency FB" pitchFamily="34" charset="0"/>
              </a:rPr>
              <a:t>Location: Waltham, Mass.</a:t>
            </a:r>
          </a:p>
          <a:p>
            <a:pPr>
              <a:buNone/>
            </a:pPr>
            <a:r>
              <a:rPr lang="en-IN" dirty="0">
                <a:latin typeface="Agency FB" pitchFamily="34" charset="0"/>
              </a:rPr>
              <a:t>How it's using AI: </a:t>
            </a:r>
          </a:p>
          <a:p>
            <a:pPr>
              <a:buNone/>
            </a:pPr>
            <a:r>
              <a:rPr lang="en-IN" dirty="0">
                <a:latin typeface="Agency FB" pitchFamily="34" charset="0"/>
              </a:rPr>
              <a:t>Pepper primarily handles hosting duties for HSBC — benign greeter basics like teaching customers how to open accounts, cracking jokes, relaying credit card details and more. Still, if an emotion-reading and -mimicking humanoid sounds</a:t>
            </a:r>
          </a:p>
          <a:p>
            <a:pPr>
              <a:buNone/>
            </a:pPr>
            <a:r>
              <a:rPr lang="en-IN" dirty="0">
                <a:latin typeface="Agency FB" pitchFamily="34" charset="0"/>
              </a:rPr>
              <a:t>like prelude to the robot apocalypse, skeptics can take heart in Pepper’s still very evident limitations. In a </a:t>
            </a:r>
            <a:r>
              <a:rPr lang="en-IN" dirty="0">
                <a:latin typeface="Agency FB" pitchFamily="34" charset="0"/>
                <a:hlinkClick r:id="rId4"/>
              </a:rPr>
              <a:t>recent video</a:t>
            </a:r>
            <a:r>
              <a:rPr lang="en-IN" dirty="0">
                <a:latin typeface="Agency FB" pitchFamily="34" charset="0"/>
              </a:rPr>
              <a:t>, above, Pepper repeats a truly bizarre response whenever it’s confused: It recommends a taco. </a:t>
            </a:r>
          </a:p>
          <a:p>
            <a:pPr>
              <a:buNone/>
            </a:pPr>
            <a:endParaRPr lang="en-IN" dirty="0">
              <a:latin typeface="Agency FB" pitchFamily="34" charset="0"/>
            </a:endParaRPr>
          </a:p>
          <a:p>
            <a:pPr>
              <a:buNone/>
            </a:pPr>
            <a:r>
              <a:rPr lang="en-IN" b="1" dirty="0">
                <a:latin typeface="Agency FB" pitchFamily="34" charset="0"/>
              </a:rPr>
              <a:t>HooYu</a:t>
            </a:r>
          </a:p>
          <a:p>
            <a:pPr>
              <a:buNone/>
            </a:pPr>
            <a:r>
              <a:rPr lang="en-IN" dirty="0">
                <a:latin typeface="Agency FB" pitchFamily="34" charset="0"/>
              </a:rPr>
              <a:t>Industry: Software</a:t>
            </a:r>
          </a:p>
          <a:p>
            <a:pPr>
              <a:buNone/>
            </a:pPr>
            <a:r>
              <a:rPr lang="en-IN" dirty="0">
                <a:latin typeface="Agency FB" pitchFamily="34" charset="0"/>
              </a:rPr>
              <a:t>Location: London</a:t>
            </a:r>
          </a:p>
          <a:p>
            <a:pPr>
              <a:buNone/>
            </a:pPr>
            <a:r>
              <a:rPr lang="en-IN" dirty="0">
                <a:latin typeface="Agency FB" pitchFamily="34" charset="0"/>
              </a:rPr>
              <a:t>How it’s using AI:</a:t>
            </a:r>
          </a:p>
          <a:p>
            <a:pPr>
              <a:buNone/>
            </a:pPr>
            <a:r>
              <a:rPr lang="en-IN" dirty="0">
                <a:latin typeface="Agency FB" pitchFamily="34" charset="0"/>
              </a:rPr>
              <a:t>Biometrics like facial and voice recognition are getting increasingly smarter as they intersect with artificial intelligence, which draws upon huge amounts of data to fine-tune authentication. The security boons are self-evident, but these</a:t>
            </a:r>
          </a:p>
          <a:p>
            <a:pPr>
              <a:buNone/>
            </a:pPr>
            <a:r>
              <a:rPr lang="en-IN" dirty="0">
                <a:latin typeface="Agency FB" pitchFamily="34" charset="0"/>
              </a:rPr>
              <a:t>innovations have also helped banks with customer service.</a:t>
            </a:r>
          </a:p>
          <a:p>
            <a:pPr>
              <a:buNone/>
            </a:pPr>
            <a:endParaRPr lang="en-IN" dirty="0">
              <a:latin typeface="Agency FB" pitchFamily="34" charset="0"/>
            </a:endParaRPr>
          </a:p>
          <a:p>
            <a:pPr>
              <a:buNone/>
            </a:pPr>
            <a:r>
              <a:rPr lang="en-IN" b="1" dirty="0">
                <a:latin typeface="Agency FB" pitchFamily="34" charset="0"/>
              </a:rPr>
              <a:t>Simudyne</a:t>
            </a:r>
          </a:p>
          <a:p>
            <a:pPr>
              <a:buNone/>
            </a:pPr>
            <a:r>
              <a:rPr lang="en-IN" dirty="0">
                <a:latin typeface="Agency FB" pitchFamily="34" charset="0"/>
              </a:rPr>
              <a:t>Industry: Investment Banking, Simulation</a:t>
            </a:r>
          </a:p>
          <a:p>
            <a:pPr>
              <a:buNone/>
            </a:pPr>
            <a:r>
              <a:rPr lang="en-IN" dirty="0">
                <a:latin typeface="Agency FB" pitchFamily="34" charset="0"/>
              </a:rPr>
              <a:t>Location: London</a:t>
            </a:r>
          </a:p>
          <a:p>
            <a:pPr>
              <a:buNone/>
            </a:pPr>
            <a:r>
              <a:rPr lang="en-IN" dirty="0">
                <a:latin typeface="Agency FB" pitchFamily="34" charset="0"/>
              </a:rPr>
              <a:t>How it’s using AI: </a:t>
            </a:r>
          </a:p>
          <a:p>
            <a:pPr>
              <a:buNone/>
            </a:pPr>
            <a:r>
              <a:rPr lang="en-IN" dirty="0">
                <a:latin typeface="Agency FB" pitchFamily="34" charset="0"/>
              </a:rPr>
              <a:t>Automation hit investment banking earlier than other bank sectors — and it hit hard. Simudyne's platform allows financial institutions to run stress test analyses and test the waters for market contagion on large scales.</a:t>
            </a:r>
          </a:p>
          <a:p>
            <a:pPr>
              <a:buNone/>
            </a:pPr>
            <a:endParaRPr lang="en-IN" dirty="0">
              <a:latin typeface="Agency FB" pitchFamily="34" charset="0"/>
            </a:endParaRPr>
          </a:p>
          <a:p>
            <a:pPr>
              <a:buNone/>
            </a:pPr>
            <a:r>
              <a:rPr lang="en-IN" b="1" dirty="0">
                <a:latin typeface="Agency FB" pitchFamily="34" charset="0"/>
              </a:rPr>
              <a:t>Ayasdi</a:t>
            </a:r>
          </a:p>
          <a:p>
            <a:pPr>
              <a:buNone/>
            </a:pPr>
            <a:r>
              <a:rPr lang="en-IN" dirty="0">
                <a:latin typeface="Agency FB" pitchFamily="34" charset="0"/>
              </a:rPr>
              <a:t>Industry: Artificial Intelligence, Fintech</a:t>
            </a:r>
          </a:p>
          <a:p>
            <a:pPr>
              <a:buNone/>
            </a:pPr>
            <a:r>
              <a:rPr lang="en-IN" dirty="0">
                <a:latin typeface="Agency FB" pitchFamily="34" charset="0"/>
              </a:rPr>
              <a:t>Location: Palo Alto, Calif.</a:t>
            </a:r>
          </a:p>
          <a:p>
            <a:pPr>
              <a:buNone/>
            </a:pPr>
            <a:r>
              <a:rPr lang="en-IN" dirty="0">
                <a:latin typeface="Agency FB" pitchFamily="34" charset="0"/>
              </a:rPr>
              <a:t>How it’s using AI: </a:t>
            </a:r>
          </a:p>
          <a:p>
            <a:pPr>
              <a:buNone/>
            </a:pPr>
            <a:r>
              <a:rPr lang="en-IN" dirty="0">
                <a:latin typeface="Agency FB" pitchFamily="34" charset="0"/>
                <a:hlinkClick r:id="rId5"/>
              </a:rPr>
              <a:t>Ayasdi</a:t>
            </a:r>
            <a:r>
              <a:rPr lang="en-IN" dirty="0">
                <a:latin typeface="Agency FB" pitchFamily="34" charset="0"/>
              </a:rPr>
              <a:t>’s AI-powered AML incorporates three key advancements: intelligent segmentation, or optimizing the data-sifting process to produce the fewest number of false positives; an advanced alert system, which auto-categorizes alert</a:t>
            </a:r>
          </a:p>
          <a:p>
            <a:pPr>
              <a:buNone/>
            </a:pPr>
            <a:r>
              <a:rPr lang="en-IN" dirty="0">
                <a:latin typeface="Agency FB" pitchFamily="34" charset="0"/>
              </a:rPr>
              <a:t>priorities; and advanced transaction monitoring, which uses machine learning to spot suspicious anomalies.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APPLICATIONS</a:t>
            </a:r>
            <a:endParaRPr lang="en-IN" sz="3200" dirty="0">
              <a:solidFill>
                <a:schemeClr val="tx1"/>
              </a:solidFill>
              <a:latin typeface="Bangers" pitchFamily="34" charset="0"/>
            </a:endParaRPr>
          </a:p>
        </p:txBody>
      </p:sp>
      <p:sp>
        <p:nvSpPr>
          <p:cNvPr id="3" name="Content Placeholder 2"/>
          <p:cNvSpPr>
            <a:spLocks noGrp="1"/>
          </p:cNvSpPr>
          <p:nvPr>
            <p:ph sz="quarter" idx="1"/>
          </p:nvPr>
        </p:nvSpPr>
        <p:spPr>
          <a:xfrm>
            <a:off x="152400" y="1527048"/>
            <a:ext cx="8839200" cy="5178552"/>
          </a:xfrm>
        </p:spPr>
        <p:txBody>
          <a:bodyPr>
            <a:normAutofit fontScale="32500" lnSpcReduction="20000"/>
          </a:bodyPr>
          <a:lstStyle/>
          <a:p>
            <a:pPr>
              <a:buNone/>
            </a:pPr>
            <a:r>
              <a:rPr lang="en-IN" b="1" dirty="0">
                <a:latin typeface="Agency FB" pitchFamily="34" charset="0"/>
              </a:rPr>
              <a:t>Socure</a:t>
            </a:r>
          </a:p>
          <a:p>
            <a:pPr>
              <a:buNone/>
            </a:pPr>
            <a:r>
              <a:rPr lang="en-IN" dirty="0">
                <a:latin typeface="Agency FB" pitchFamily="34" charset="0"/>
              </a:rPr>
              <a:t>Industry: Artificial Intelligence, </a:t>
            </a:r>
            <a:r>
              <a:rPr lang="en-IN" dirty="0" err="1">
                <a:latin typeface="Agency FB" pitchFamily="34" charset="0"/>
              </a:rPr>
              <a:t>Fintech</a:t>
            </a:r>
            <a:endParaRPr lang="en-IN" dirty="0">
              <a:latin typeface="Agency FB" pitchFamily="34" charset="0"/>
            </a:endParaRPr>
          </a:p>
          <a:p>
            <a:pPr>
              <a:buNone/>
            </a:pPr>
            <a:r>
              <a:rPr lang="en-IN" dirty="0">
                <a:latin typeface="Agency FB" pitchFamily="34" charset="0"/>
              </a:rPr>
              <a:t>Location: NYC</a:t>
            </a:r>
          </a:p>
          <a:p>
            <a:pPr>
              <a:buNone/>
            </a:pPr>
            <a:r>
              <a:rPr lang="en-IN" dirty="0">
                <a:latin typeface="Agency FB" pitchFamily="34" charset="0"/>
              </a:rPr>
              <a:t>How it's using AI:</a:t>
            </a:r>
          </a:p>
          <a:p>
            <a:pPr>
              <a:buNone/>
            </a:pPr>
            <a:r>
              <a:rPr lang="en-IN" dirty="0" err="1">
                <a:latin typeface="Agency FB" pitchFamily="34" charset="0"/>
                <a:hlinkClick r:id="rId2"/>
              </a:rPr>
              <a:t>Socure</a:t>
            </a:r>
            <a:r>
              <a:rPr lang="en-IN" dirty="0" err="1">
                <a:latin typeface="Agency FB" pitchFamily="34" charset="0"/>
              </a:rPr>
              <a:t>’s</a:t>
            </a:r>
            <a:r>
              <a:rPr lang="en-IN" dirty="0">
                <a:latin typeface="Agency FB" pitchFamily="34" charset="0"/>
              </a:rPr>
              <a:t> identity verification system, ID+ Platform, uses machine learning and artificial intelligence to analyze an applicant’s online, offline and social data to help clients meet strict KYC conditions. The system runs predictive data science on</a:t>
            </a:r>
          </a:p>
          <a:p>
            <a:pPr>
              <a:buNone/>
            </a:pPr>
            <a:r>
              <a:rPr lang="en-IN" dirty="0">
                <a:latin typeface="Agency FB" pitchFamily="34" charset="0"/>
              </a:rPr>
              <a:t>information such as email addresses, phone numbers, IP addresses and proxies to investigate whether an applicant’s information is being used legitimately.</a:t>
            </a:r>
          </a:p>
          <a:p>
            <a:pPr>
              <a:buNone/>
            </a:pPr>
            <a:endParaRPr lang="en-IN" dirty="0">
              <a:latin typeface="Agency FB" pitchFamily="34" charset="0"/>
            </a:endParaRPr>
          </a:p>
          <a:p>
            <a:pPr>
              <a:buNone/>
            </a:pPr>
            <a:r>
              <a:rPr lang="en-IN" b="1" dirty="0" err="1">
                <a:latin typeface="Agency FB" pitchFamily="34" charset="0"/>
              </a:rPr>
              <a:t>DataVisor</a:t>
            </a:r>
            <a:endParaRPr lang="en-IN" b="1" dirty="0">
              <a:latin typeface="Agency FB" pitchFamily="34" charset="0"/>
            </a:endParaRPr>
          </a:p>
          <a:p>
            <a:pPr>
              <a:buNone/>
            </a:pPr>
            <a:r>
              <a:rPr lang="en-IN" dirty="0">
                <a:latin typeface="Agency FB" pitchFamily="34" charset="0"/>
              </a:rPr>
              <a:t>Industry: Big Data, Machine Learning, Fraud Detection</a:t>
            </a:r>
          </a:p>
          <a:p>
            <a:pPr>
              <a:buNone/>
            </a:pPr>
            <a:r>
              <a:rPr lang="en-IN" dirty="0">
                <a:latin typeface="Agency FB" pitchFamily="34" charset="0"/>
              </a:rPr>
              <a:t>Location: Mountain View, Calif. </a:t>
            </a:r>
          </a:p>
          <a:p>
            <a:pPr>
              <a:buNone/>
            </a:pPr>
            <a:r>
              <a:rPr lang="en-IN" dirty="0">
                <a:latin typeface="Agency FB" pitchFamily="34" charset="0"/>
              </a:rPr>
              <a:t>How it's using AI: </a:t>
            </a:r>
          </a:p>
          <a:p>
            <a:pPr>
              <a:buNone/>
            </a:pPr>
            <a:r>
              <a:rPr lang="en-IN" dirty="0" err="1">
                <a:latin typeface="Agency FB" pitchFamily="34" charset="0"/>
                <a:hlinkClick r:id="rId3"/>
              </a:rPr>
              <a:t>DataVisor</a:t>
            </a:r>
            <a:r>
              <a:rPr lang="en-IN" dirty="0" err="1">
                <a:latin typeface="Agency FB" pitchFamily="34" charset="0"/>
              </a:rPr>
              <a:t>’s</a:t>
            </a:r>
            <a:r>
              <a:rPr lang="en-IN" dirty="0">
                <a:latin typeface="Agency FB" pitchFamily="34" charset="0"/>
              </a:rPr>
              <a:t> machine learning uses big data and so-called clustering algorithms in real time to counteract application and transaction fraud. The company touts a 94 percent fraud detection rate and claims a top 15 U.S. bank among its</a:t>
            </a:r>
          </a:p>
          <a:p>
            <a:pPr>
              <a:buNone/>
            </a:pPr>
            <a:r>
              <a:rPr lang="en-IN" dirty="0">
                <a:latin typeface="Agency FB" pitchFamily="34" charset="0"/>
              </a:rPr>
              <a:t>clients.</a:t>
            </a:r>
          </a:p>
          <a:p>
            <a:pPr>
              <a:buNone/>
            </a:pPr>
            <a:endParaRPr lang="en-IN" dirty="0">
              <a:latin typeface="Agency FB" pitchFamily="34" charset="0"/>
            </a:endParaRPr>
          </a:p>
          <a:p>
            <a:pPr>
              <a:buNone/>
            </a:pPr>
            <a:r>
              <a:rPr lang="en-IN" b="1" dirty="0" err="1">
                <a:latin typeface="Agency FB" pitchFamily="34" charset="0"/>
              </a:rPr>
              <a:t>ZestFinance</a:t>
            </a:r>
            <a:endParaRPr lang="en-IN" b="1" dirty="0">
              <a:latin typeface="Agency FB" pitchFamily="34" charset="0"/>
            </a:endParaRPr>
          </a:p>
          <a:p>
            <a:pPr>
              <a:buNone/>
            </a:pPr>
            <a:r>
              <a:rPr lang="en-IN" dirty="0">
                <a:latin typeface="Agency FB" pitchFamily="34" charset="0"/>
              </a:rPr>
              <a:t>Industry: Artificial Intelligence, Big Data, Credit Underwriting</a:t>
            </a:r>
          </a:p>
          <a:p>
            <a:pPr>
              <a:buNone/>
            </a:pPr>
            <a:r>
              <a:rPr lang="en-IN" dirty="0">
                <a:latin typeface="Agency FB" pitchFamily="34" charset="0"/>
              </a:rPr>
              <a:t>Location: Los Angeles</a:t>
            </a:r>
          </a:p>
          <a:p>
            <a:pPr>
              <a:buNone/>
            </a:pPr>
            <a:r>
              <a:rPr lang="en-IN" dirty="0">
                <a:latin typeface="Agency FB" pitchFamily="34" charset="0"/>
              </a:rPr>
              <a:t>How it's using AI:</a:t>
            </a:r>
          </a:p>
          <a:p>
            <a:pPr>
              <a:buNone/>
            </a:pPr>
            <a:r>
              <a:rPr lang="en-IN" dirty="0" err="1">
                <a:latin typeface="Agency FB" pitchFamily="34" charset="0"/>
              </a:rPr>
              <a:t>ZestFinance’s</a:t>
            </a:r>
            <a:r>
              <a:rPr lang="en-IN" dirty="0">
                <a:latin typeface="Agency FB" pitchFamily="34" charset="0"/>
              </a:rPr>
              <a:t> AI-based software purportedly generates fairer models, essentially by downgrading credit data that it has “learned” results in unfair decisions, thus lessening the weight of some traditional (but not entirely reliable)</a:t>
            </a:r>
          </a:p>
          <a:p>
            <a:pPr>
              <a:buNone/>
            </a:pPr>
            <a:r>
              <a:rPr lang="en-IN" dirty="0">
                <a:latin typeface="Agency FB" pitchFamily="34" charset="0"/>
              </a:rPr>
              <a:t>metrics like credit scores.</a:t>
            </a:r>
          </a:p>
          <a:p>
            <a:pPr>
              <a:buNone/>
            </a:pPr>
            <a:endParaRPr lang="en-IN" dirty="0">
              <a:latin typeface="Agency FB" pitchFamily="34" charset="0"/>
            </a:endParaRPr>
          </a:p>
          <a:p>
            <a:pPr>
              <a:buNone/>
            </a:pPr>
            <a:r>
              <a:rPr lang="en-IN" b="1" dirty="0">
                <a:latin typeface="Agency FB" pitchFamily="34" charset="0"/>
              </a:rPr>
              <a:t>JPMorgan Chase</a:t>
            </a:r>
          </a:p>
          <a:p>
            <a:pPr>
              <a:buNone/>
            </a:pPr>
            <a:r>
              <a:rPr lang="en-IN" dirty="0">
                <a:latin typeface="Agency FB" pitchFamily="34" charset="0"/>
              </a:rPr>
              <a:t>Industry: Investment Banking</a:t>
            </a:r>
          </a:p>
          <a:p>
            <a:pPr>
              <a:buNone/>
            </a:pPr>
            <a:r>
              <a:rPr lang="en-IN" dirty="0">
                <a:latin typeface="Agency FB" pitchFamily="34" charset="0"/>
              </a:rPr>
              <a:t>Location: NYC</a:t>
            </a:r>
          </a:p>
          <a:p>
            <a:pPr>
              <a:buNone/>
            </a:pPr>
            <a:r>
              <a:rPr lang="en-IN" dirty="0">
                <a:latin typeface="Agency FB" pitchFamily="34" charset="0"/>
              </a:rPr>
              <a:t>How it's using AI: </a:t>
            </a:r>
          </a:p>
          <a:p>
            <a:pPr>
              <a:buNone/>
            </a:pPr>
            <a:r>
              <a:rPr lang="en-IN" dirty="0">
                <a:latin typeface="Agency FB" pitchFamily="34" charset="0"/>
                <a:hlinkClick r:id="rId4"/>
              </a:rPr>
              <a:t>JPMorgan Chase</a:t>
            </a:r>
            <a:r>
              <a:rPr lang="en-IN" dirty="0">
                <a:latin typeface="Agency FB" pitchFamily="34" charset="0"/>
              </a:rPr>
              <a:t> in 2016 unleashed unsupervised machine learning on its internal legal documents to quickly collect important data and extract key clauses. “In an initial implementation of this technology, we can extract 150 relevant</a:t>
            </a:r>
          </a:p>
          <a:p>
            <a:pPr>
              <a:buNone/>
            </a:pPr>
            <a:r>
              <a:rPr lang="en-IN" dirty="0">
                <a:latin typeface="Agency FB" pitchFamily="34" charset="0"/>
              </a:rPr>
              <a:t>attributes from 12,000 annual commercial credit agreements in seconds compared with as many as 360,000 hours per year under manual review,”</a:t>
            </a:r>
          </a:p>
          <a:p>
            <a:pPr>
              <a:buNone/>
            </a:pPr>
            <a:endParaRPr lang="en-IN" dirty="0">
              <a:latin typeface="Agency FB" pitchFamily="34" charset="0"/>
            </a:endParaRPr>
          </a:p>
          <a:p>
            <a:pPr>
              <a:buNone/>
            </a:pPr>
            <a:r>
              <a:rPr lang="en-IN" b="1" dirty="0" err="1">
                <a:latin typeface="Agency FB" pitchFamily="34" charset="0"/>
              </a:rPr>
              <a:t>Feedzai</a:t>
            </a:r>
            <a:endParaRPr lang="en-IN" b="1" dirty="0">
              <a:latin typeface="Agency FB" pitchFamily="34" charset="0"/>
            </a:endParaRPr>
          </a:p>
          <a:p>
            <a:pPr>
              <a:buNone/>
            </a:pPr>
            <a:r>
              <a:rPr lang="en-IN" dirty="0">
                <a:latin typeface="Agency FB" pitchFamily="34" charset="0"/>
              </a:rPr>
              <a:t>Industry: Artificial Intelligence, Risk Assessment, Risk Management</a:t>
            </a:r>
          </a:p>
          <a:p>
            <a:pPr>
              <a:buNone/>
            </a:pPr>
            <a:r>
              <a:rPr lang="en-IN" dirty="0">
                <a:latin typeface="Agency FB" pitchFamily="34" charset="0"/>
              </a:rPr>
              <a:t>Location: San Mateo, Calif.</a:t>
            </a:r>
          </a:p>
          <a:p>
            <a:pPr>
              <a:buNone/>
            </a:pPr>
            <a:r>
              <a:rPr lang="en-IN" dirty="0">
                <a:latin typeface="Agency FB" pitchFamily="34" charset="0"/>
              </a:rPr>
              <a:t>How it's using AI:</a:t>
            </a:r>
          </a:p>
          <a:p>
            <a:pPr>
              <a:buNone/>
            </a:pPr>
            <a:r>
              <a:rPr lang="en-IN" dirty="0" err="1">
                <a:latin typeface="Agency FB" pitchFamily="34" charset="0"/>
                <a:hlinkClick r:id="rId5"/>
              </a:rPr>
              <a:t>Feedzai</a:t>
            </a:r>
            <a:r>
              <a:rPr lang="en-IN" dirty="0">
                <a:latin typeface="Agency FB" pitchFamily="34" charset="0"/>
              </a:rPr>
              <a:t>, which uses machine learning to help banks manage risk by monitoring transactions and raising red flags when necessary. It partnered late last year with Citibank, introducing AI technology that watches for suspicious payment</a:t>
            </a:r>
          </a:p>
          <a:p>
            <a:pPr>
              <a:buNone/>
            </a:pPr>
            <a:r>
              <a:rPr lang="en-IN" dirty="0">
                <a:latin typeface="Agency FB" pitchFamily="34" charset="0"/>
              </a:rPr>
              <a:t>behavioural shifts among clients before payments are processed.</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BANKING INDUSTRY</a:t>
            </a:r>
          </a:p>
        </p:txBody>
      </p:sp>
      <p:pic>
        <p:nvPicPr>
          <p:cNvPr id="7170" name="Picture 2"/>
          <p:cNvPicPr>
            <a:picLocks noGrp="1" noChangeAspect="1" noChangeArrowheads="1"/>
          </p:cNvPicPr>
          <p:nvPr>
            <p:ph sz="quarter" idx="1"/>
          </p:nvPr>
        </p:nvPicPr>
        <p:blipFill>
          <a:blip r:embed="rId2"/>
          <a:srcRect/>
          <a:stretch>
            <a:fillRect/>
          </a:stretch>
        </p:blipFill>
        <p:spPr bwMode="auto">
          <a:xfrm>
            <a:off x="228601" y="1676400"/>
            <a:ext cx="4038599" cy="4876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171" name="Picture 3"/>
          <p:cNvPicPr>
            <a:picLocks noChangeAspect="1" noChangeArrowheads="1"/>
          </p:cNvPicPr>
          <p:nvPr/>
        </p:nvPicPr>
        <p:blipFill>
          <a:blip r:embed="rId3"/>
          <a:srcRect/>
          <a:stretch>
            <a:fillRect/>
          </a:stretch>
        </p:blipFill>
        <p:spPr bwMode="auto">
          <a:xfrm>
            <a:off x="4414910" y="1676400"/>
            <a:ext cx="4576689" cy="4876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MIND MAP</a:t>
            </a:r>
          </a:p>
        </p:txBody>
      </p:sp>
      <p:pic>
        <p:nvPicPr>
          <p:cNvPr id="4" name="Content Placeholder 3" descr="821584cd1a0b6d0ce3418e9eb2a16164.jpg"/>
          <p:cNvPicPr>
            <a:picLocks noGrp="1" noChangeAspect="1"/>
          </p:cNvPicPr>
          <p:nvPr>
            <p:ph sz="quarter" idx="1"/>
          </p:nvPr>
        </p:nvPicPr>
        <p:blipFill>
          <a:blip r:embed="rId2"/>
          <a:stretch>
            <a:fillRect/>
          </a:stretch>
        </p:blipFill>
        <p:spPr>
          <a:xfrm>
            <a:off x="228600" y="1527174"/>
            <a:ext cx="8686800" cy="4873625"/>
          </a:xfr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BANKING INDUSTRY</a:t>
            </a:r>
            <a:endParaRPr lang="en-IN" sz="3200" dirty="0">
              <a:solidFill>
                <a:schemeClr val="tx1"/>
              </a:solidFill>
              <a:latin typeface="Bangers" pitchFamily="34" charset="0"/>
            </a:endParaRPr>
          </a:p>
        </p:txBody>
      </p:sp>
      <p:pic>
        <p:nvPicPr>
          <p:cNvPr id="8194" name="Picture 2"/>
          <p:cNvPicPr>
            <a:picLocks noGrp="1" noChangeAspect="1" noChangeArrowheads="1"/>
          </p:cNvPicPr>
          <p:nvPr>
            <p:ph sz="quarter" idx="1"/>
          </p:nvPr>
        </p:nvPicPr>
        <p:blipFill>
          <a:blip r:embed="rId2"/>
          <a:srcRect/>
          <a:stretch>
            <a:fillRect/>
          </a:stretch>
        </p:blipFill>
        <p:spPr bwMode="auto">
          <a:xfrm>
            <a:off x="228601" y="1601969"/>
            <a:ext cx="4190999" cy="48750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195" name="Picture 3"/>
          <p:cNvPicPr>
            <a:picLocks noChangeAspect="1" noChangeArrowheads="1"/>
          </p:cNvPicPr>
          <p:nvPr/>
        </p:nvPicPr>
        <p:blipFill>
          <a:blip r:embed="rId3"/>
          <a:srcRect/>
          <a:stretch>
            <a:fillRect/>
          </a:stretch>
        </p:blipFill>
        <p:spPr bwMode="auto">
          <a:xfrm>
            <a:off x="4572000" y="1582472"/>
            <a:ext cx="4267200" cy="48945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INSIGHTS AND RECOMMENDATIONS FOR HEALTHCARE</a:t>
            </a:r>
          </a:p>
        </p:txBody>
      </p:sp>
      <p:sp>
        <p:nvSpPr>
          <p:cNvPr id="3" name="Content Placeholder 2"/>
          <p:cNvSpPr>
            <a:spLocks noGrp="1"/>
          </p:cNvSpPr>
          <p:nvPr>
            <p:ph sz="quarter" idx="1"/>
          </p:nvPr>
        </p:nvSpPr>
        <p:spPr>
          <a:xfrm>
            <a:off x="152400" y="1527048"/>
            <a:ext cx="8839200" cy="5178552"/>
          </a:xfrm>
        </p:spPr>
        <p:txBody>
          <a:bodyPr>
            <a:normAutofit fontScale="47500" lnSpcReduction="20000"/>
          </a:bodyPr>
          <a:lstStyle/>
          <a:p>
            <a:pPr fontAlgn="base">
              <a:buNone/>
            </a:pPr>
            <a:r>
              <a:rPr lang="en-IN" b="1" dirty="0">
                <a:latin typeface="Agency FB" pitchFamily="34" charset="0"/>
              </a:rPr>
              <a:t>1. Clinical decision support</a:t>
            </a:r>
          </a:p>
          <a:p>
            <a:pPr fontAlgn="base">
              <a:buNone/>
            </a:pPr>
            <a:r>
              <a:rPr lang="en-IN" sz="2500" dirty="0">
                <a:latin typeface="Agency FB" pitchFamily="34" charset="0"/>
              </a:rPr>
              <a:t>AI in healthcare can prove useful within clinical decision support to help doctors make better decisions faster with pattern recognition of</a:t>
            </a:r>
          </a:p>
          <a:p>
            <a:pPr fontAlgn="base">
              <a:buNone/>
            </a:pPr>
            <a:r>
              <a:rPr lang="en-IN" sz="2500" dirty="0">
                <a:latin typeface="Agency FB" pitchFamily="34" charset="0"/>
              </a:rPr>
              <a:t>health complications that are registered far more accurately than by the human brain.</a:t>
            </a:r>
          </a:p>
          <a:p>
            <a:pPr fontAlgn="base">
              <a:buNone/>
            </a:pPr>
            <a:endParaRPr lang="en-IN" b="1" dirty="0">
              <a:latin typeface="Agency FB" pitchFamily="34" charset="0"/>
            </a:endParaRPr>
          </a:p>
          <a:p>
            <a:pPr fontAlgn="base">
              <a:buNone/>
            </a:pPr>
            <a:r>
              <a:rPr lang="en-IN" b="1" dirty="0">
                <a:latin typeface="Agency FB" pitchFamily="34" charset="0"/>
              </a:rPr>
              <a:t>2. Information Management (both physician and patient)</a:t>
            </a:r>
          </a:p>
          <a:p>
            <a:pPr fontAlgn="base">
              <a:buNone/>
            </a:pPr>
            <a:r>
              <a:rPr lang="en-IN" sz="2500" dirty="0">
                <a:latin typeface="Agency FB" pitchFamily="34" charset="0"/>
              </a:rPr>
              <a:t>AI in healthcare is a great addition to the information management for both physician and patient. With patients getting to doctors</a:t>
            </a:r>
          </a:p>
          <a:p>
            <a:pPr fontAlgn="base">
              <a:buNone/>
            </a:pPr>
            <a:r>
              <a:rPr lang="en-IN" sz="2500" dirty="0">
                <a:latin typeface="Agency FB" pitchFamily="34" charset="0"/>
              </a:rPr>
              <a:t>faster, or not at all when  telemedicine is employed, valuable time and money are saved, taking the strain off of healthcare professionals</a:t>
            </a:r>
          </a:p>
          <a:p>
            <a:pPr fontAlgn="base">
              <a:buNone/>
            </a:pPr>
            <a:r>
              <a:rPr lang="en-IN" sz="2500" dirty="0">
                <a:latin typeface="Agency FB" pitchFamily="34" charset="0"/>
              </a:rPr>
              <a:t>and increasing comfort of patients.</a:t>
            </a:r>
          </a:p>
          <a:p>
            <a:pPr fontAlgn="base">
              <a:buNone/>
            </a:pPr>
            <a:endParaRPr lang="en-IN" dirty="0">
              <a:latin typeface="Agency FB" pitchFamily="34" charset="0"/>
            </a:endParaRPr>
          </a:p>
          <a:p>
            <a:pPr fontAlgn="base">
              <a:buNone/>
            </a:pPr>
            <a:r>
              <a:rPr lang="en-IN" b="1" dirty="0">
                <a:latin typeface="Agency FB" pitchFamily="34" charset="0"/>
              </a:rPr>
              <a:t>3. Mobile coaching solutions</a:t>
            </a:r>
          </a:p>
          <a:p>
            <a:pPr fontAlgn="base">
              <a:buNone/>
            </a:pPr>
            <a:r>
              <a:rPr lang="en-IN" sz="2500" dirty="0">
                <a:latin typeface="Agency FB" pitchFamily="34" charset="0"/>
              </a:rPr>
              <a:t>Mobile coaching solutions come in the form of advising patients and improving treatment outcomes using real-time data collection. There’s a huge push</a:t>
            </a:r>
          </a:p>
          <a:p>
            <a:pPr fontAlgn="base">
              <a:buNone/>
            </a:pPr>
            <a:r>
              <a:rPr lang="en-IN" sz="2500" dirty="0">
                <a:latin typeface="Agency FB" pitchFamily="34" charset="0"/>
              </a:rPr>
              <a:t>in  telemedicine in recent years too with companies employing AI for minor diagnosis within Smartphone apps.</a:t>
            </a:r>
          </a:p>
          <a:p>
            <a:pPr fontAlgn="base">
              <a:buNone/>
            </a:pPr>
            <a:endParaRPr lang="en-IN" dirty="0">
              <a:latin typeface="Agency FB" pitchFamily="34" charset="0"/>
            </a:endParaRPr>
          </a:p>
          <a:p>
            <a:pPr fontAlgn="base">
              <a:buNone/>
            </a:pPr>
            <a:r>
              <a:rPr lang="en-IN" b="1" dirty="0">
                <a:latin typeface="Agency FB" pitchFamily="34" charset="0"/>
              </a:rPr>
              <a:t>4. Personalized medicine</a:t>
            </a:r>
          </a:p>
          <a:p>
            <a:pPr fontAlgn="base">
              <a:buNone/>
            </a:pPr>
            <a:r>
              <a:rPr lang="en-IN" sz="2500" dirty="0">
                <a:latin typeface="Agency FB" pitchFamily="34" charset="0"/>
              </a:rPr>
              <a:t>The ability to analyze large amounts of patient data to identify treatment options. The technology is able to identify treatment options through cloud-based</a:t>
            </a:r>
          </a:p>
          <a:p>
            <a:pPr fontAlgn="base">
              <a:buNone/>
            </a:pPr>
            <a:r>
              <a:rPr lang="en-IN" sz="2500" dirty="0">
                <a:latin typeface="Agency FB" pitchFamily="34" charset="0"/>
              </a:rPr>
              <a:t>systems able to process natural language.</a:t>
            </a:r>
          </a:p>
          <a:p>
            <a:pPr fontAlgn="base">
              <a:buNone/>
            </a:pPr>
            <a:endParaRPr lang="en-IN" dirty="0">
              <a:latin typeface="Agency FB" pitchFamily="34" charset="0"/>
            </a:endParaRPr>
          </a:p>
          <a:p>
            <a:pPr fontAlgn="base">
              <a:buNone/>
            </a:pPr>
            <a:r>
              <a:rPr lang="en-IN" b="1" dirty="0">
                <a:latin typeface="Agency FB" pitchFamily="34" charset="0"/>
              </a:rPr>
              <a:t>5. Acquisitions</a:t>
            </a:r>
          </a:p>
          <a:p>
            <a:pPr fontAlgn="base">
              <a:buNone/>
            </a:pPr>
            <a:r>
              <a:rPr lang="en-IN" sz="2500" dirty="0">
                <a:latin typeface="Agency FB" pitchFamily="34" charset="0"/>
              </a:rPr>
              <a:t>Acquisitions continue to feed to innovation needs of both large and old biotech firms and with the development of AI, there’s plenty to offer up when it comes to</a:t>
            </a:r>
          </a:p>
          <a:p>
            <a:pPr fontAlgn="base">
              <a:buNone/>
            </a:pPr>
            <a:r>
              <a:rPr lang="en-IN" sz="2500" dirty="0">
                <a:latin typeface="Agency FB" pitchFamily="34" charset="0"/>
              </a:rPr>
              <a:t>company control.</a:t>
            </a:r>
          </a:p>
          <a:p>
            <a:pPr fontAlgn="base">
              <a:buNone/>
            </a:pPr>
            <a:endParaRPr lang="en-IN" dirty="0">
              <a:latin typeface="Agency FB" pitchFamily="34" charset="0"/>
            </a:endParaRPr>
          </a:p>
          <a:p>
            <a:pPr fontAlgn="base">
              <a:buNone/>
            </a:pPr>
            <a:r>
              <a:rPr lang="en-IN" b="1" dirty="0">
                <a:latin typeface="Agency FB" pitchFamily="34" charset="0"/>
              </a:rPr>
              <a:t>6. Drug discovery</a:t>
            </a:r>
          </a:p>
          <a:p>
            <a:pPr fontAlgn="base">
              <a:buNone/>
            </a:pPr>
            <a:r>
              <a:rPr lang="en-IN" sz="2500" dirty="0">
                <a:latin typeface="Agency FB" pitchFamily="34" charset="0"/>
              </a:rPr>
              <a:t>Drug discovery is another great place for AI to slip in with pharma companies able to include cutting-edge technology into the expensive and lengthy process of</a:t>
            </a:r>
          </a:p>
          <a:p>
            <a:pPr fontAlgn="base">
              <a:buNone/>
            </a:pPr>
            <a:r>
              <a:rPr lang="en-IN" sz="2500" dirty="0">
                <a:latin typeface="Agency FB" pitchFamily="34" charset="0"/>
              </a:rPr>
              <a:t>drug discovery.</a:t>
            </a:r>
          </a:p>
          <a:p>
            <a:pPr fontAlgn="base">
              <a:buNone/>
            </a:pPr>
            <a:r>
              <a:rPr lang="en-IN" sz="2500" dirty="0">
                <a:latin typeface="Agency FB" pitchFamily="34" charset="0"/>
              </a:rPr>
              <a:t>The benefits of AI are instantly apparent with the focus on time-saving and pattern recognition upon testing and identification of new drugs.</a:t>
            </a:r>
          </a:p>
          <a:p>
            <a:pPr>
              <a:buNone/>
            </a:pPr>
            <a:endParaRPr lang="en-IN" dirty="0">
              <a:latin typeface="Agency FB"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INSIGHTS AND RECOMMENDATIONS FOR AUTOMOBILE</a:t>
            </a:r>
            <a:endParaRPr lang="en-IN" sz="3200" b="1" dirty="0">
              <a:solidFill>
                <a:schemeClr val="tx1"/>
              </a:solidFill>
              <a:latin typeface="Bangers" pitchFamily="34" charset="0"/>
            </a:endParaRPr>
          </a:p>
        </p:txBody>
      </p:sp>
      <p:sp>
        <p:nvSpPr>
          <p:cNvPr id="3" name="Content Placeholder 2"/>
          <p:cNvSpPr>
            <a:spLocks noGrp="1"/>
          </p:cNvSpPr>
          <p:nvPr>
            <p:ph sz="quarter" idx="1"/>
          </p:nvPr>
        </p:nvSpPr>
        <p:spPr>
          <a:xfrm>
            <a:off x="152400" y="1527048"/>
            <a:ext cx="8839200" cy="5178552"/>
          </a:xfrm>
        </p:spPr>
        <p:txBody>
          <a:bodyPr>
            <a:normAutofit fontScale="47500" lnSpcReduction="20000"/>
          </a:bodyPr>
          <a:lstStyle/>
          <a:p>
            <a:pPr>
              <a:buNone/>
            </a:pPr>
            <a:r>
              <a:rPr lang="en-IN" b="1" dirty="0">
                <a:latin typeface="Agency FB" pitchFamily="34" charset="0"/>
              </a:rPr>
              <a:t>1. </a:t>
            </a:r>
            <a:r>
              <a:rPr lang="en-IN" b="1" dirty="0">
                <a:latin typeface="Agency FB" pitchFamily="34" charset="0"/>
                <a:hlinkClick r:id="rId2"/>
              </a:rPr>
              <a:t>Autonomous Vehicles (AV)</a:t>
            </a:r>
            <a:endParaRPr lang="en-IN" b="1" dirty="0">
              <a:latin typeface="Agency FB" pitchFamily="34" charset="0"/>
            </a:endParaRPr>
          </a:p>
          <a:p>
            <a:pPr>
              <a:buNone/>
            </a:pPr>
            <a:r>
              <a:rPr lang="en-IN" sz="2500" dirty="0">
                <a:latin typeface="Agency FB" pitchFamily="34" charset="0"/>
              </a:rPr>
              <a:t>Autonomous vehicles or self-driving vehicles aim to minimize the need for human drivers and look poised to transform everyday transportation. Fleets of AVs expand</a:t>
            </a:r>
          </a:p>
          <a:p>
            <a:pPr>
              <a:buNone/>
            </a:pPr>
            <a:r>
              <a:rPr lang="en-IN" sz="2500" dirty="0">
                <a:latin typeface="Agency FB" pitchFamily="34" charset="0"/>
              </a:rPr>
              <a:t>the scope of last-mile deliveries, reduce downtime, and aim to make public transportation relatively safer. For example, by reducing accidents caused due to</a:t>
            </a:r>
          </a:p>
          <a:p>
            <a:pPr>
              <a:buNone/>
            </a:pPr>
            <a:r>
              <a:rPr lang="en-IN" sz="2500" dirty="0">
                <a:latin typeface="Agency FB" pitchFamily="34" charset="0"/>
              </a:rPr>
              <a:t>driver fatigue or negligence. AVs are equipped with advanced recognition technologies, such as AI-enhanced computer vision to identify obstacles</a:t>
            </a:r>
          </a:p>
          <a:p>
            <a:pPr>
              <a:buNone/>
            </a:pPr>
            <a:r>
              <a:rPr lang="en-IN" sz="2500" dirty="0">
                <a:latin typeface="Agency FB" pitchFamily="34" charset="0"/>
              </a:rPr>
              <a:t>along the route.</a:t>
            </a:r>
          </a:p>
          <a:p>
            <a:pPr>
              <a:buNone/>
            </a:pPr>
            <a:endParaRPr lang="en-IN" dirty="0">
              <a:latin typeface="Agency FB" pitchFamily="34" charset="0"/>
            </a:endParaRPr>
          </a:p>
          <a:p>
            <a:pPr>
              <a:buNone/>
            </a:pPr>
            <a:r>
              <a:rPr lang="en-IN" b="1" dirty="0">
                <a:latin typeface="Agency FB" pitchFamily="34" charset="0"/>
              </a:rPr>
              <a:t>2. </a:t>
            </a:r>
            <a:r>
              <a:rPr lang="en-IN" b="1" dirty="0">
                <a:latin typeface="Agency FB" pitchFamily="34" charset="0"/>
                <a:hlinkClick r:id="rId3"/>
              </a:rPr>
              <a:t>Connectivity</a:t>
            </a:r>
            <a:endParaRPr lang="en-IN" b="1" dirty="0">
              <a:latin typeface="Agency FB" pitchFamily="34" charset="0"/>
            </a:endParaRPr>
          </a:p>
          <a:p>
            <a:pPr>
              <a:buNone/>
            </a:pPr>
            <a:r>
              <a:rPr lang="en-IN" sz="2500" dirty="0">
                <a:latin typeface="Agency FB" pitchFamily="34" charset="0"/>
              </a:rPr>
              <a:t>Nowadays, vehicles come with a tamper-proof digital identity that differentiates them from other vehicles in the network. This enables easy tracking of vehicular data</a:t>
            </a:r>
          </a:p>
          <a:p>
            <a:pPr>
              <a:buNone/>
            </a:pPr>
            <a:r>
              <a:rPr lang="en-IN" sz="2500" dirty="0">
                <a:latin typeface="Agency FB" pitchFamily="34" charset="0"/>
              </a:rPr>
              <a:t>for various use cases such as insurance, driver safety, predictive maintenance, and fleet management. Sharing vehicular data helps not just the individual customer,</a:t>
            </a:r>
          </a:p>
          <a:p>
            <a:pPr>
              <a:buNone/>
            </a:pPr>
            <a:r>
              <a:rPr lang="en-IN" sz="2500" dirty="0">
                <a:latin typeface="Agency FB" pitchFamily="34" charset="0"/>
              </a:rPr>
              <a:t>but overhauls the entire mobility ecosystem.</a:t>
            </a:r>
          </a:p>
          <a:p>
            <a:pPr>
              <a:buNone/>
            </a:pPr>
            <a:endParaRPr lang="en-IN" dirty="0">
              <a:latin typeface="Agency FB" pitchFamily="34" charset="0"/>
            </a:endParaRPr>
          </a:p>
          <a:p>
            <a:pPr>
              <a:buNone/>
            </a:pPr>
            <a:r>
              <a:rPr lang="en-IN" b="1" dirty="0">
                <a:latin typeface="Agency FB" pitchFamily="34" charset="0"/>
              </a:rPr>
              <a:t>3. </a:t>
            </a:r>
            <a:r>
              <a:rPr lang="en-IN" b="1" dirty="0">
                <a:latin typeface="Agency FB" pitchFamily="34" charset="0"/>
                <a:hlinkClick r:id="rId4"/>
              </a:rPr>
              <a:t>Electrification</a:t>
            </a:r>
            <a:endParaRPr lang="en-IN" b="1" dirty="0">
              <a:latin typeface="Agency FB" pitchFamily="34" charset="0"/>
            </a:endParaRPr>
          </a:p>
          <a:p>
            <a:pPr>
              <a:buNone/>
            </a:pPr>
            <a:r>
              <a:rPr lang="en-IN" sz="2500" dirty="0">
                <a:latin typeface="Agency FB" pitchFamily="34" charset="0"/>
              </a:rPr>
              <a:t>The depleting fossil fuel reserves and the harm to the environment caused by their use call for promoting the use of electric vehicles (EVs). For greater adoption, </a:t>
            </a:r>
            <a:r>
              <a:rPr lang="en-IN" sz="2500" dirty="0" err="1">
                <a:latin typeface="Agency FB" pitchFamily="34" charset="0"/>
              </a:rPr>
              <a:t>Evs</a:t>
            </a:r>
            <a:endParaRPr lang="en-IN" sz="2500" dirty="0">
              <a:latin typeface="Agency FB" pitchFamily="34" charset="0"/>
            </a:endParaRPr>
          </a:p>
          <a:p>
            <a:pPr>
              <a:buNone/>
            </a:pPr>
            <a:r>
              <a:rPr lang="en-IN" sz="2500" dirty="0">
                <a:latin typeface="Agency FB" pitchFamily="34" charset="0"/>
              </a:rPr>
              <a:t>need to address issues such as high price, poor battery, inadequate charging infrastructure, fleet electrification, as well as powering renewable energy-based</a:t>
            </a:r>
          </a:p>
          <a:p>
            <a:pPr>
              <a:buNone/>
            </a:pPr>
            <a:r>
              <a:rPr lang="en-IN" sz="2500" dirty="0">
                <a:latin typeface="Agency FB" pitchFamily="34" charset="0"/>
              </a:rPr>
              <a:t>charging grids.</a:t>
            </a:r>
          </a:p>
          <a:p>
            <a:pPr>
              <a:buNone/>
            </a:pPr>
            <a:endParaRPr lang="en-IN" dirty="0">
              <a:latin typeface="Agency FB" pitchFamily="34" charset="0"/>
            </a:endParaRPr>
          </a:p>
          <a:p>
            <a:pPr>
              <a:buNone/>
            </a:pPr>
            <a:r>
              <a:rPr lang="en-IN" b="1" dirty="0">
                <a:latin typeface="Agency FB" pitchFamily="34" charset="0"/>
              </a:rPr>
              <a:t>4. </a:t>
            </a:r>
            <a:r>
              <a:rPr lang="en-IN" b="1" dirty="0">
                <a:latin typeface="Agency FB" pitchFamily="34" charset="0"/>
                <a:hlinkClick r:id="rId5"/>
              </a:rPr>
              <a:t>Shared Mobility</a:t>
            </a:r>
            <a:endParaRPr lang="en-IN" b="1" dirty="0">
              <a:latin typeface="Agency FB" pitchFamily="34" charset="0"/>
            </a:endParaRPr>
          </a:p>
          <a:p>
            <a:pPr>
              <a:buNone/>
            </a:pPr>
            <a:r>
              <a:rPr lang="en-IN" sz="2500" dirty="0">
                <a:latin typeface="Agency FB" pitchFamily="34" charset="0"/>
              </a:rPr>
              <a:t>With connected vehicles, new business models have come up that focus on shared mobility as an alternative to traditional vehicle ownership. This enables mobility-as</a:t>
            </a:r>
          </a:p>
          <a:p>
            <a:pPr>
              <a:buNone/>
            </a:pPr>
            <a:r>
              <a:rPr lang="en-IN" sz="2500" dirty="0">
                <a:latin typeface="Agency FB" pitchFamily="34" charset="0"/>
              </a:rPr>
              <a:t>a-service (MaaS) and discourages unused vehicles. Such solutions meet the requirements of a city or a business without adding new vehicles, thus reducing</a:t>
            </a:r>
          </a:p>
          <a:p>
            <a:pPr>
              <a:buNone/>
            </a:pPr>
            <a:r>
              <a:rPr lang="en-IN" sz="2500" dirty="0">
                <a:latin typeface="Agency FB" pitchFamily="34" charset="0"/>
              </a:rPr>
              <a:t>waiting time for fleets and pollution caused by petrol or diesel vehicles.</a:t>
            </a:r>
          </a:p>
          <a:p>
            <a:pPr>
              <a:buNone/>
            </a:pPr>
            <a:endParaRPr lang="en-IN" dirty="0">
              <a:latin typeface="Agency FB" pitchFamily="34" charset="0"/>
            </a:endParaRPr>
          </a:p>
          <a:p>
            <a:pPr>
              <a:buNone/>
            </a:pPr>
            <a:r>
              <a:rPr lang="en-IN" b="1" dirty="0">
                <a:latin typeface="Agency FB" pitchFamily="34" charset="0"/>
              </a:rPr>
              <a:t>5. Self Guided Cars</a:t>
            </a:r>
          </a:p>
          <a:p>
            <a:pPr>
              <a:buNone/>
            </a:pPr>
            <a:r>
              <a:rPr lang="en-IN" sz="2500" dirty="0">
                <a:latin typeface="Agency FB" pitchFamily="34" charset="0"/>
              </a:rPr>
              <a:t>Artificial intelligence technologies such as </a:t>
            </a:r>
            <a:r>
              <a:rPr lang="en-IN" sz="2500" dirty="0">
                <a:latin typeface="Agency FB" pitchFamily="34" charset="0"/>
                <a:hlinkClick r:id="rId6"/>
              </a:rPr>
              <a:t>machine learning</a:t>
            </a:r>
            <a:r>
              <a:rPr lang="en-IN" sz="2500" dirty="0">
                <a:latin typeface="Agency FB" pitchFamily="34" charset="0"/>
              </a:rPr>
              <a:t>, </a:t>
            </a:r>
            <a:r>
              <a:rPr lang="en-IN" sz="2500" dirty="0">
                <a:latin typeface="Agency FB" pitchFamily="34" charset="0"/>
                <a:hlinkClick r:id="rId7"/>
              </a:rPr>
              <a:t>deep learning</a:t>
            </a:r>
            <a:r>
              <a:rPr lang="en-IN" sz="2500" dirty="0">
                <a:latin typeface="Agency FB" pitchFamily="34" charset="0"/>
              </a:rPr>
              <a:t>, and computer vision find applications in robotic automation within the automotive industry.</a:t>
            </a:r>
          </a:p>
          <a:p>
            <a:pPr>
              <a:buNone/>
            </a:pPr>
            <a:r>
              <a:rPr lang="en-IN" sz="2500" dirty="0">
                <a:latin typeface="Agency FB" pitchFamily="34" charset="0"/>
              </a:rPr>
              <a:t>These guide self-driving cars, manage fleets, assist drivers to improve safety and improve services such as vehicle inspection or insurance. AI also finds applications</a:t>
            </a:r>
          </a:p>
          <a:p>
            <a:pPr>
              <a:buNone/>
            </a:pPr>
            <a:r>
              <a:rPr lang="en-IN" sz="2500" dirty="0">
                <a:latin typeface="Agency FB" pitchFamily="34" charset="0"/>
              </a:rPr>
              <a:t>in automotive manufacturing, where it accelerates the rate of production and helps reduce costs.</a:t>
            </a:r>
          </a:p>
          <a:p>
            <a:pPr>
              <a:buNone/>
            </a:pPr>
            <a:endParaRPr lang="en-IN" dirty="0">
              <a:latin typeface="Agency FB"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000" b="1" dirty="0">
                <a:solidFill>
                  <a:schemeClr val="tx1"/>
                </a:solidFill>
                <a:latin typeface="Agency FB" pitchFamily="34" charset="0"/>
              </a:rPr>
              <a:t>INSIGHTS AND RECOMMENDATIONS FOR BANKING AND FINANCE</a:t>
            </a:r>
            <a:endParaRPr lang="en-IN" sz="3000" dirty="0">
              <a:solidFill>
                <a:schemeClr val="tx1"/>
              </a:solidFill>
              <a:latin typeface="Bangers" pitchFamily="34" charset="0"/>
            </a:endParaRPr>
          </a:p>
        </p:txBody>
      </p:sp>
      <p:sp>
        <p:nvSpPr>
          <p:cNvPr id="3" name="Content Placeholder 2"/>
          <p:cNvSpPr>
            <a:spLocks noGrp="1"/>
          </p:cNvSpPr>
          <p:nvPr>
            <p:ph sz="quarter" idx="1"/>
          </p:nvPr>
        </p:nvSpPr>
        <p:spPr>
          <a:xfrm>
            <a:off x="152400" y="1527048"/>
            <a:ext cx="8839200" cy="5178552"/>
          </a:xfrm>
        </p:spPr>
        <p:txBody>
          <a:bodyPr>
            <a:normAutofit fontScale="40000" lnSpcReduction="20000"/>
          </a:bodyPr>
          <a:lstStyle/>
          <a:p>
            <a:pPr>
              <a:buNone/>
            </a:pPr>
            <a:r>
              <a:rPr lang="en-IN" b="1" dirty="0">
                <a:latin typeface="Agency FB" pitchFamily="34" charset="0"/>
              </a:rPr>
              <a:t>1. Risk Assessment:</a:t>
            </a:r>
          </a:p>
          <a:p>
            <a:pPr>
              <a:buNone/>
            </a:pPr>
            <a:r>
              <a:rPr lang="en-IN" dirty="0">
                <a:latin typeface="Agency FB" pitchFamily="34" charset="0"/>
              </a:rPr>
              <a:t>think about which system has the capability to go through thousands of personal financial records to come up with a solution- a learned machine of course! This is where AI comes in. Since it is data</a:t>
            </a:r>
          </a:p>
          <a:p>
            <a:pPr>
              <a:buNone/>
            </a:pPr>
            <a:r>
              <a:rPr lang="en-IN" dirty="0">
                <a:latin typeface="Agency FB" pitchFamily="34" charset="0"/>
              </a:rPr>
              <a:t>driven and data dependent, scanning through these records also gives AI the ability to make a recommendation of loan and credit offerings which make historical sense.</a:t>
            </a:r>
          </a:p>
          <a:p>
            <a:pPr>
              <a:buNone/>
            </a:pPr>
            <a:endParaRPr lang="en-IN" dirty="0">
              <a:latin typeface="Agency FB" pitchFamily="34" charset="0"/>
            </a:endParaRPr>
          </a:p>
          <a:p>
            <a:pPr>
              <a:buNone/>
            </a:pPr>
            <a:r>
              <a:rPr lang="en-IN" b="1" dirty="0">
                <a:latin typeface="Agency FB" pitchFamily="34" charset="0"/>
              </a:rPr>
              <a:t>2. Fraud Detection And Management:</a:t>
            </a:r>
          </a:p>
          <a:p>
            <a:pPr>
              <a:buNone/>
            </a:pPr>
            <a:r>
              <a:rPr lang="en-IN" dirty="0">
                <a:latin typeface="Agency FB" pitchFamily="34" charset="0"/>
              </a:rPr>
              <a:t> The loan a bank gives you is basically someone else’s money, which is why you also get paid an interest on deposits and dividends on investments. This is also why banks and financial institutions</a:t>
            </a:r>
          </a:p>
          <a:p>
            <a:pPr>
              <a:buNone/>
            </a:pPr>
            <a:r>
              <a:rPr lang="en-IN" dirty="0">
                <a:latin typeface="Agency FB" pitchFamily="34" charset="0"/>
              </a:rPr>
              <a:t>take fraud very, very seriously. AI is on top when it comes to security and fraud identification. It can use past spending </a:t>
            </a:r>
            <a:r>
              <a:rPr lang="en-IN" dirty="0" err="1">
                <a:latin typeface="Agency FB" pitchFamily="34" charset="0"/>
              </a:rPr>
              <a:t>behaviors</a:t>
            </a:r>
            <a:r>
              <a:rPr lang="en-IN" dirty="0">
                <a:latin typeface="Agency FB" pitchFamily="34" charset="0"/>
              </a:rPr>
              <a:t> on different transaction instruments to point out odd</a:t>
            </a:r>
          </a:p>
          <a:p>
            <a:pPr>
              <a:buNone/>
            </a:pPr>
            <a:r>
              <a:rPr lang="en-IN" dirty="0">
                <a:latin typeface="Agency FB" pitchFamily="34" charset="0"/>
              </a:rPr>
              <a:t>behaviour, such as using a card from another country just a few hours after it has been used elsewhere, or an attempt to withdraw a sum of money that is unusual for the account</a:t>
            </a:r>
          </a:p>
          <a:p>
            <a:pPr>
              <a:buNone/>
            </a:pPr>
            <a:r>
              <a:rPr lang="en-IN" dirty="0">
                <a:latin typeface="Agency FB" pitchFamily="34" charset="0"/>
              </a:rPr>
              <a:t>in question. Another excellent feature of </a:t>
            </a:r>
            <a:r>
              <a:rPr lang="en-IN" dirty="0">
                <a:latin typeface="Agency FB" pitchFamily="34" charset="0"/>
                <a:hlinkClick r:id="rId2"/>
              </a:rPr>
              <a:t>fraud detection using AI</a:t>
            </a:r>
            <a:r>
              <a:rPr lang="en-IN" dirty="0">
                <a:latin typeface="Agency FB" pitchFamily="34" charset="0"/>
              </a:rPr>
              <a:t> is that the system has no qualms about learning.</a:t>
            </a:r>
          </a:p>
          <a:p>
            <a:pPr>
              <a:buNone/>
            </a:pPr>
            <a:endParaRPr lang="en-IN" dirty="0">
              <a:latin typeface="Agency FB" pitchFamily="34" charset="0"/>
            </a:endParaRPr>
          </a:p>
          <a:p>
            <a:pPr>
              <a:buNone/>
            </a:pPr>
            <a:r>
              <a:rPr lang="en-IN" b="1" dirty="0">
                <a:latin typeface="Agency FB" pitchFamily="34" charset="0"/>
              </a:rPr>
              <a:t>3. Financial Advisory Services:</a:t>
            </a:r>
          </a:p>
          <a:p>
            <a:pPr>
              <a:buNone/>
            </a:pPr>
            <a:r>
              <a:rPr lang="en-IN" dirty="0">
                <a:latin typeface="Agency FB" pitchFamily="34" charset="0"/>
              </a:rPr>
              <a:t>As the pressure increases on financial institutions to reduce their rates of commission on individual investments, machines may do what humans don’t- work for a single down payment. Another</a:t>
            </a:r>
          </a:p>
          <a:p>
            <a:pPr>
              <a:buNone/>
            </a:pPr>
            <a:r>
              <a:rPr lang="en-IN" dirty="0">
                <a:latin typeface="Agency FB" pitchFamily="34" charset="0"/>
              </a:rPr>
              <a:t>evolving field is bionic advisory, which combines machine calculations and human insight to provide options that are much more efficient than what their individual components </a:t>
            </a:r>
            <a:r>
              <a:rPr lang="en-IN" dirty="0" err="1">
                <a:latin typeface="Agency FB" pitchFamily="34" charset="0"/>
              </a:rPr>
              <a:t>provide.Collaboration</a:t>
            </a:r>
            <a:endParaRPr lang="en-IN" dirty="0">
              <a:latin typeface="Agency FB" pitchFamily="34" charset="0"/>
            </a:endParaRPr>
          </a:p>
          <a:p>
            <a:pPr>
              <a:buNone/>
            </a:pPr>
            <a:r>
              <a:rPr lang="en-IN" dirty="0">
                <a:latin typeface="Agency FB" pitchFamily="34" charset="0"/>
              </a:rPr>
              <a:t>is key. It is not enough to look at a machine as an accessory, or on the other end, as an insufferable know-it-all. An excellent balance and the ability to look at AI as a</a:t>
            </a:r>
          </a:p>
          <a:p>
            <a:pPr>
              <a:buNone/>
            </a:pPr>
            <a:r>
              <a:rPr lang="en-IN" dirty="0">
                <a:latin typeface="Agency FB" pitchFamily="34" charset="0"/>
              </a:rPr>
              <a:t>component in decision-making that is as important as the human viewpoint is the future of financial decision-making.</a:t>
            </a:r>
          </a:p>
          <a:p>
            <a:pPr>
              <a:buNone/>
            </a:pPr>
            <a:endParaRPr lang="en-IN" dirty="0">
              <a:latin typeface="Agency FB" pitchFamily="34" charset="0"/>
            </a:endParaRPr>
          </a:p>
          <a:p>
            <a:pPr>
              <a:buNone/>
            </a:pPr>
            <a:r>
              <a:rPr lang="en-IN" b="1" dirty="0">
                <a:latin typeface="Agency FB" pitchFamily="34" charset="0"/>
              </a:rPr>
              <a:t>4. Trading:</a:t>
            </a:r>
          </a:p>
          <a:p>
            <a:pPr>
              <a:buNone/>
            </a:pPr>
            <a:r>
              <a:rPr lang="en-IN" dirty="0">
                <a:latin typeface="Agency FB" pitchFamily="34" charset="0"/>
              </a:rPr>
              <a:t>Investment companies have been relying on computers and data scientists to determine future patterns in the market. As a domain, trading and investments depend on the ability to predict the</a:t>
            </a:r>
          </a:p>
          <a:p>
            <a:pPr>
              <a:buNone/>
            </a:pPr>
            <a:r>
              <a:rPr lang="en-IN" dirty="0">
                <a:latin typeface="Agency FB" pitchFamily="34" charset="0"/>
              </a:rPr>
              <a:t>future accurately. Machines are great at this because they can crunch a huge amount of data in a short while. </a:t>
            </a:r>
            <a:r>
              <a:rPr lang="en-IN" dirty="0">
                <a:latin typeface="Agency FB" pitchFamily="34" charset="0"/>
                <a:hlinkClick r:id="rId2"/>
              </a:rPr>
              <a:t>Machines can also be taught to observe patterns in past data and predict </a:t>
            </a:r>
            <a:r>
              <a:rPr lang="en-IN" dirty="0">
                <a:latin typeface="Agency FB" pitchFamily="34" charset="0"/>
              </a:rPr>
              <a:t>how these</a:t>
            </a:r>
          </a:p>
          <a:p>
            <a:pPr>
              <a:buNone/>
            </a:pPr>
            <a:r>
              <a:rPr lang="en-IN" dirty="0">
                <a:latin typeface="Agency FB" pitchFamily="34" charset="0"/>
              </a:rPr>
              <a:t>patterns might repeat in the future. While anomalies such as the 2008 financial crisis do exist in data, a machine can be taught to study the data to find ‘triggers’ for these anomalies, and plan for</a:t>
            </a:r>
          </a:p>
          <a:p>
            <a:pPr>
              <a:buNone/>
            </a:pPr>
            <a:r>
              <a:rPr lang="en-IN" dirty="0">
                <a:latin typeface="Agency FB" pitchFamily="34" charset="0"/>
              </a:rPr>
              <a:t>them in future forecasting as well.</a:t>
            </a:r>
          </a:p>
          <a:p>
            <a:pPr>
              <a:buNone/>
            </a:pPr>
            <a:endParaRPr lang="en-IN" dirty="0">
              <a:latin typeface="Agency FB" pitchFamily="34" charset="0"/>
            </a:endParaRPr>
          </a:p>
          <a:p>
            <a:pPr>
              <a:buNone/>
            </a:pPr>
            <a:r>
              <a:rPr lang="en-IN" b="1" dirty="0">
                <a:latin typeface="Agency FB" pitchFamily="34" charset="0"/>
              </a:rPr>
              <a:t>5. Managing Finance:</a:t>
            </a:r>
          </a:p>
          <a:p>
            <a:pPr>
              <a:buNone/>
            </a:pPr>
            <a:r>
              <a:rPr lang="en-IN" dirty="0">
                <a:latin typeface="Agency FB" pitchFamily="34" charset="0"/>
              </a:rPr>
              <a:t>The idea behind the wallet is very simple it just accumulates all the data from your web footprint and creates your spending graph. Advocates of privacy breaching on the internet may find it</a:t>
            </a:r>
          </a:p>
          <a:p>
            <a:pPr>
              <a:buNone/>
            </a:pPr>
            <a:r>
              <a:rPr lang="en-IN" dirty="0">
                <a:latin typeface="Agency FB" pitchFamily="34" charset="0"/>
              </a:rPr>
              <a:t>offensive but, maybe be this is what lies in future. Thus it has to be the preferred personal financial management in order to save time from making lengthy spreadsheets or writing on a piece of</a:t>
            </a:r>
          </a:p>
          <a:p>
            <a:pPr>
              <a:buNone/>
            </a:pPr>
            <a:r>
              <a:rPr lang="en-IN" dirty="0">
                <a:latin typeface="Agency FB" pitchFamily="34" charset="0"/>
              </a:rPr>
              <a:t>paper. From a small-scale investment to a large scale investment AI commits to be a watchdog of future for managing finances.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REFERENCES </a:t>
            </a:r>
          </a:p>
        </p:txBody>
      </p:sp>
      <p:sp>
        <p:nvSpPr>
          <p:cNvPr id="3" name="Content Placeholder 2"/>
          <p:cNvSpPr>
            <a:spLocks noGrp="1"/>
          </p:cNvSpPr>
          <p:nvPr>
            <p:ph sz="quarter" idx="1"/>
          </p:nvPr>
        </p:nvSpPr>
        <p:spPr/>
        <p:txBody>
          <a:bodyPr>
            <a:noAutofit/>
          </a:bodyPr>
          <a:lstStyle/>
          <a:p>
            <a:r>
              <a:rPr lang="en-IN" sz="2400" u="sng" dirty="0">
                <a:latin typeface="Agency FB" pitchFamily="34" charset="0"/>
              </a:rPr>
              <a:t>https://www.javatpoint.com/artificial-intelligence-tutorial</a:t>
            </a:r>
          </a:p>
          <a:p>
            <a:r>
              <a:rPr lang="en-IN" sz="2400" u="sng" dirty="0">
                <a:latin typeface="Agency FB" pitchFamily="34" charset="0"/>
              </a:rPr>
              <a:t>https://www.europarl.europa.eu/news/en/headlines/society/20200827STO85804/what-is-artificial-intelligence-and-how-is-it-used</a:t>
            </a:r>
          </a:p>
          <a:p>
            <a:r>
              <a:rPr lang="en-IN" sz="2400" u="sng" dirty="0">
                <a:latin typeface="Agency FB" pitchFamily="34" charset="0"/>
              </a:rPr>
              <a:t>https://www.google.com/search?q=AI+mindmap+ppt&amp;client=firefox-b-d&amp;sxsrf=ALeKk022dSDP3ixC96lcFXn4KymX8uGhJA:1617193662205&amp;tbm=isch&amp;source=iu&amp;ictx=1&amp;fir=dtrssbZbZeZI1M%252C5lS1j45-tj5qmM%252C_&amp;vet=1&amp;usg=AI4_-kTQ5-PYnig_P8rREhYyJFeFSLGKjg&amp;sa=X&amp;ved=2ahUKEwiK6pLuw9rvAhVCyzgGHWsVCCsQ9QF6BAgIEAE&amp;biw=1366&amp;bih=693#imgrc=hchjvl2D5ltcrM</a:t>
            </a:r>
          </a:p>
          <a:p>
            <a:r>
              <a:rPr lang="en-IN" sz="2400" u="sng" dirty="0">
                <a:latin typeface="Agency FB" pitchFamily="34" charset="0"/>
              </a:rPr>
              <a:t>https://www.leewayhertz.com/ai-applications-across-major-industries/</a:t>
            </a:r>
          </a:p>
          <a:p>
            <a:r>
              <a:rPr lang="en-IN" sz="2400" u="sng" dirty="0">
                <a:latin typeface="Agency FB" pitchFamily="34" charset="0"/>
              </a:rPr>
              <a:t>https://towardsdatascience.com/advantages-and-disadvantages-of-artificial-intelligence-182a5ef6588c</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b="1" dirty="0">
                <a:solidFill>
                  <a:schemeClr val="tx1"/>
                </a:solidFill>
                <a:latin typeface="Agency FB" pitchFamily="34" charset="0"/>
              </a:rPr>
              <a:t>THE</a:t>
            </a:r>
            <a:r>
              <a:rPr lang="en-IN" b="1" dirty="0">
                <a:solidFill>
                  <a:schemeClr val="tx1"/>
                </a:solidFill>
                <a:latin typeface="Agency FB" pitchFamily="34" charset="0"/>
              </a:rPr>
              <a:t> END</a:t>
            </a:r>
          </a:p>
        </p:txBody>
      </p:sp>
      <p:pic>
        <p:nvPicPr>
          <p:cNvPr id="4" name="Content Placeholder 3" descr="Blog-image-2020-04-07@2x.png"/>
          <p:cNvPicPr>
            <a:picLocks noGrp="1" noChangeAspect="1"/>
          </p:cNvPicPr>
          <p:nvPr>
            <p:ph sz="quarter" idx="1"/>
          </p:nvPr>
        </p:nvPicPr>
        <p:blipFill>
          <a:blip r:embed="rId2"/>
          <a:stretch>
            <a:fillRect/>
          </a:stretch>
        </p:blipFill>
        <p:spPr>
          <a:xfrm>
            <a:off x="435768" y="1524000"/>
            <a:ext cx="8272463" cy="4966256"/>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THE BIG IMAGE IMPACT OF ARTIFICIAL INTELLIGENCE </a:t>
            </a:r>
          </a:p>
        </p:txBody>
      </p:sp>
      <p:pic>
        <p:nvPicPr>
          <p:cNvPr id="2051" name="Picture 3"/>
          <p:cNvPicPr>
            <a:picLocks noGrp="1" noChangeAspect="1" noChangeArrowheads="1"/>
          </p:cNvPicPr>
          <p:nvPr>
            <p:ph sz="quarter" idx="1"/>
          </p:nvPr>
        </p:nvPicPr>
        <p:blipFill>
          <a:blip r:embed="rId2"/>
          <a:srcRect/>
          <a:stretch>
            <a:fillRect/>
          </a:stretch>
        </p:blipFill>
        <p:spPr bwMode="auto">
          <a:xfrm>
            <a:off x="419100" y="1600200"/>
            <a:ext cx="8305800" cy="4894489"/>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b="1" dirty="0">
                <a:solidFill>
                  <a:schemeClr val="tx1"/>
                </a:solidFill>
                <a:latin typeface="Agency FB" pitchFamily="34" charset="0"/>
              </a:rPr>
              <a:t>THE BIG IMAGE IMPACT OF ARTIFICIAL INTELLIGENCE </a:t>
            </a:r>
            <a:endParaRPr lang="en-IN" dirty="0"/>
          </a:p>
        </p:txBody>
      </p:sp>
      <p:sp>
        <p:nvSpPr>
          <p:cNvPr id="3" name="Content Placeholder 2"/>
          <p:cNvSpPr>
            <a:spLocks noGrp="1"/>
          </p:cNvSpPr>
          <p:nvPr>
            <p:ph sz="quarter" idx="1"/>
          </p:nvPr>
        </p:nvSpPr>
        <p:spPr>
          <a:xfrm>
            <a:off x="301752" y="1527048"/>
            <a:ext cx="8503920" cy="5102352"/>
          </a:xfrm>
        </p:spPr>
        <p:txBody>
          <a:bodyPr>
            <a:normAutofit fontScale="55000" lnSpcReduction="20000"/>
          </a:bodyPr>
          <a:lstStyle/>
          <a:p>
            <a:pPr>
              <a:buNone/>
            </a:pPr>
            <a:r>
              <a:rPr lang="en-IN" b="1" dirty="0">
                <a:latin typeface="Agency FB" pitchFamily="34" charset="0"/>
              </a:rPr>
              <a:t>Positive impact of artificial intelligence</a:t>
            </a:r>
          </a:p>
          <a:p>
            <a:pPr>
              <a:buFont typeface="Wingdings" pitchFamily="2" charset="2"/>
              <a:buChar char="q"/>
            </a:pPr>
            <a:r>
              <a:rPr lang="en-IN" dirty="0">
                <a:latin typeface="Agency FB" pitchFamily="34" charset="0"/>
              </a:rPr>
              <a:t>Reduction in Human Error</a:t>
            </a:r>
          </a:p>
          <a:p>
            <a:pPr>
              <a:buFont typeface="Wingdings" pitchFamily="2" charset="2"/>
              <a:buChar char="q"/>
            </a:pPr>
            <a:r>
              <a:rPr lang="en-IN" dirty="0">
                <a:latin typeface="Agency FB" pitchFamily="34" charset="0"/>
              </a:rPr>
              <a:t>Takes risks instead of Humans</a:t>
            </a:r>
          </a:p>
          <a:p>
            <a:pPr>
              <a:buFont typeface="Wingdings" pitchFamily="2" charset="2"/>
              <a:buChar char="q"/>
            </a:pPr>
            <a:r>
              <a:rPr lang="en-IN" dirty="0">
                <a:latin typeface="Agency FB" pitchFamily="34" charset="0"/>
              </a:rPr>
              <a:t>Available 24 x 7</a:t>
            </a:r>
          </a:p>
          <a:p>
            <a:pPr>
              <a:buFont typeface="Wingdings" pitchFamily="2" charset="2"/>
              <a:buChar char="q"/>
            </a:pPr>
            <a:r>
              <a:rPr lang="en-IN" dirty="0">
                <a:latin typeface="Agency FB" pitchFamily="34" charset="0"/>
              </a:rPr>
              <a:t>Helping in Repetitive Jobs</a:t>
            </a:r>
          </a:p>
          <a:p>
            <a:pPr>
              <a:buFont typeface="Wingdings" pitchFamily="2" charset="2"/>
              <a:buChar char="q"/>
            </a:pPr>
            <a:r>
              <a:rPr lang="en-IN" dirty="0">
                <a:latin typeface="Agency FB" pitchFamily="34" charset="0"/>
              </a:rPr>
              <a:t>Digital Assistance</a:t>
            </a:r>
          </a:p>
          <a:p>
            <a:pPr>
              <a:buFont typeface="Wingdings" pitchFamily="2" charset="2"/>
              <a:buChar char="q"/>
            </a:pPr>
            <a:r>
              <a:rPr lang="en-IN" dirty="0">
                <a:latin typeface="Agency FB" pitchFamily="34" charset="0"/>
              </a:rPr>
              <a:t>Faster Decisions</a:t>
            </a:r>
          </a:p>
          <a:p>
            <a:pPr>
              <a:buFont typeface="Wingdings" pitchFamily="2" charset="2"/>
              <a:buChar char="q"/>
            </a:pPr>
            <a:r>
              <a:rPr lang="en-IN" dirty="0">
                <a:latin typeface="Agency FB" pitchFamily="34" charset="0"/>
              </a:rPr>
              <a:t>Daily Applications</a:t>
            </a:r>
          </a:p>
          <a:p>
            <a:pPr>
              <a:buFont typeface="Wingdings" pitchFamily="2" charset="2"/>
              <a:buChar char="q"/>
            </a:pPr>
            <a:r>
              <a:rPr lang="en-IN" dirty="0">
                <a:latin typeface="Agency FB" pitchFamily="34" charset="0"/>
              </a:rPr>
              <a:t>New Inventions</a:t>
            </a:r>
          </a:p>
          <a:p>
            <a:pPr>
              <a:buFont typeface="Wingdings" pitchFamily="2" charset="2"/>
              <a:buChar char="q"/>
            </a:pPr>
            <a:endParaRPr lang="en-IN" dirty="0">
              <a:latin typeface="Agency FB" pitchFamily="34" charset="0"/>
            </a:endParaRPr>
          </a:p>
          <a:p>
            <a:pPr>
              <a:buNone/>
            </a:pPr>
            <a:r>
              <a:rPr lang="en-IN" b="1" dirty="0">
                <a:latin typeface="Agency FB" pitchFamily="34" charset="0"/>
              </a:rPr>
              <a:t>Negative impact of artificial intelligence</a:t>
            </a:r>
          </a:p>
          <a:p>
            <a:pPr>
              <a:buFont typeface="Wingdings" pitchFamily="2" charset="2"/>
              <a:buChar char="q"/>
            </a:pPr>
            <a:r>
              <a:rPr lang="en-IN" dirty="0">
                <a:latin typeface="Agency FB" pitchFamily="34" charset="0"/>
              </a:rPr>
              <a:t>High Costs of Creation</a:t>
            </a:r>
          </a:p>
          <a:p>
            <a:pPr>
              <a:buFont typeface="Wingdings" pitchFamily="2" charset="2"/>
              <a:buChar char="q"/>
            </a:pPr>
            <a:r>
              <a:rPr lang="en-IN" dirty="0">
                <a:latin typeface="Agency FB" pitchFamily="34" charset="0"/>
              </a:rPr>
              <a:t>Unemployment</a:t>
            </a:r>
          </a:p>
          <a:p>
            <a:pPr>
              <a:buFont typeface="Wingdings" pitchFamily="2" charset="2"/>
              <a:buChar char="q"/>
            </a:pPr>
            <a:r>
              <a:rPr lang="en-IN" dirty="0">
                <a:latin typeface="Agency FB" pitchFamily="34" charset="0"/>
              </a:rPr>
              <a:t>No Emotions</a:t>
            </a:r>
          </a:p>
          <a:p>
            <a:pPr>
              <a:buFont typeface="Wingdings" pitchFamily="2" charset="2"/>
              <a:buChar char="q"/>
            </a:pPr>
            <a:r>
              <a:rPr lang="en-IN" dirty="0">
                <a:latin typeface="Agency FB" pitchFamily="34" charset="0"/>
              </a:rPr>
              <a:t>Lacking Out of Box Thinking</a:t>
            </a:r>
          </a:p>
          <a:p>
            <a:pPr>
              <a:buFont typeface="Wingdings" pitchFamily="2" charset="2"/>
              <a:buChar char="q"/>
            </a:pPr>
            <a:r>
              <a:rPr lang="en-IN" dirty="0">
                <a:latin typeface="Agency FB" pitchFamily="34" charset="0"/>
              </a:rPr>
              <a:t>AI-enabled machines do not understand ethics</a:t>
            </a:r>
          </a:p>
          <a:p>
            <a:pPr>
              <a:buFont typeface="Wingdings" pitchFamily="2" charset="2"/>
              <a:buChar char="q"/>
            </a:pPr>
            <a:endParaRPr lang="en-IN" dirty="0">
              <a:latin typeface="Agency FB" pitchFamily="34" charset="0"/>
            </a:endParaRPr>
          </a:p>
          <a:p>
            <a:pPr>
              <a:buNone/>
            </a:pPr>
            <a:r>
              <a:rPr lang="en-IN" b="1" dirty="0">
                <a:latin typeface="Agency FB" pitchFamily="34" charset="0"/>
              </a:rPr>
              <a:t>Sectors where artificial intelligence is used :</a:t>
            </a:r>
          </a:p>
          <a:p>
            <a:pPr>
              <a:buFont typeface="Wingdings" pitchFamily="2" charset="2"/>
              <a:buChar char="q"/>
            </a:pPr>
            <a:r>
              <a:rPr lang="en-IN" dirty="0">
                <a:latin typeface="Agency FB" pitchFamily="34" charset="0"/>
              </a:rPr>
              <a:t> health care, automobile, banking and finance , logistics and transportation, surveillance, social media, entertainment, education, space exploration, agriculture, e-commerce manufacturing, cyber security, 5g, politics, defence, online shopping  etc.</a:t>
            </a:r>
          </a:p>
          <a:p>
            <a:pPr>
              <a:buNone/>
            </a:pPr>
            <a:endParaRPr lang="en-IN" dirty="0">
              <a:latin typeface="Agency FB" pitchFamily="34" charset="0"/>
            </a:endParaRPr>
          </a:p>
          <a:p>
            <a:pPr>
              <a:buFont typeface="Wingdings" pitchFamily="2" charset="2"/>
              <a:buChar char="q"/>
            </a:pPr>
            <a:endParaRPr lang="en-IN" dirty="0">
              <a:latin typeface="Agency FB" pitchFamily="34" charset="0"/>
            </a:endParaRPr>
          </a:p>
          <a:p>
            <a:pPr>
              <a:buFont typeface="Wingdings" pitchFamily="2" charset="2"/>
              <a:buChar char="q"/>
            </a:pPr>
            <a:endParaRPr lang="en-IN" dirty="0">
              <a:latin typeface="Agency FB"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APPLICATIONS</a:t>
            </a:r>
          </a:p>
        </p:txBody>
      </p:sp>
      <p:sp>
        <p:nvSpPr>
          <p:cNvPr id="3" name="Content Placeholder 2"/>
          <p:cNvSpPr>
            <a:spLocks noGrp="1"/>
          </p:cNvSpPr>
          <p:nvPr>
            <p:ph sz="quarter" idx="1"/>
          </p:nvPr>
        </p:nvSpPr>
        <p:spPr>
          <a:xfrm>
            <a:off x="301752" y="1527048"/>
            <a:ext cx="8503920" cy="5178552"/>
          </a:xfrm>
        </p:spPr>
        <p:txBody>
          <a:bodyPr>
            <a:normAutofit fontScale="47500" lnSpcReduction="20000"/>
          </a:bodyPr>
          <a:lstStyle/>
          <a:p>
            <a:r>
              <a:rPr lang="en-IN" dirty="0">
                <a:latin typeface="Agency FB" pitchFamily="34" charset="0"/>
              </a:rPr>
              <a:t>AI enables computers to learn from a voluminous amount of data to perform menial and complex tasks. Its applications have been of great value for both an organization or an individual, assisting them in doing their work with ease and getting things done on time. As AI is different from rule-based automation solutions and uses  machine learning and NLP, this tech is expected to be as important for humans as electricity and the internet.</a:t>
            </a:r>
          </a:p>
          <a:p>
            <a:r>
              <a:rPr lang="en-IN" dirty="0">
                <a:latin typeface="Agency FB" pitchFamily="34" charset="0"/>
              </a:rPr>
              <a:t>Beyond business applications, AI has now entered the real-world scenario and is being used in mobile and web-based applications. Mobile operating systems iOS and Android available in the consumer market are increasingly embedding AI-enabled apps. To the extent, the growing proliferation of smartphones is becoming a crucial driving factor in the development of robust AI applications.</a:t>
            </a:r>
          </a:p>
          <a:p>
            <a:r>
              <a:rPr lang="en-IN" dirty="0">
                <a:latin typeface="Agency FB" pitchFamily="34" charset="0"/>
              </a:rPr>
              <a:t>Examples of some of the apps developed :</a:t>
            </a:r>
          </a:p>
          <a:p>
            <a:pPr>
              <a:buNone/>
            </a:pPr>
            <a:endParaRPr lang="en-IN" dirty="0">
              <a:latin typeface="Agency FB" pitchFamily="34" charset="0"/>
            </a:endParaRPr>
          </a:p>
          <a:p>
            <a:pPr>
              <a:buNone/>
            </a:pPr>
            <a:r>
              <a:rPr lang="en-IN" b="1" dirty="0">
                <a:latin typeface="Agency FB" pitchFamily="34" charset="0"/>
              </a:rPr>
              <a:t> Alexa :</a:t>
            </a:r>
          </a:p>
          <a:p>
            <a:pPr>
              <a:buNone/>
            </a:pPr>
            <a:endParaRPr lang="en-IN" dirty="0">
              <a:latin typeface="Agency FB" pitchFamily="34" charset="0"/>
            </a:endParaRPr>
          </a:p>
          <a:p>
            <a:pPr>
              <a:buNone/>
            </a:pPr>
            <a:r>
              <a:rPr lang="en-IN" dirty="0">
                <a:latin typeface="Agency FB" pitchFamily="34" charset="0"/>
              </a:rPr>
              <a:t> Alexa is an AI-powered virtual assistant from Amazon. This AI app works with Amazon Echo.</a:t>
            </a:r>
          </a:p>
          <a:p>
            <a:pPr>
              <a:buNone/>
            </a:pPr>
            <a:endParaRPr lang="en-IN" dirty="0">
              <a:latin typeface="Agency FB" pitchFamily="34" charset="0"/>
            </a:endParaRPr>
          </a:p>
          <a:p>
            <a:pPr>
              <a:buNone/>
            </a:pPr>
            <a:r>
              <a:rPr lang="en-IN" b="1" dirty="0">
                <a:latin typeface="Agency FB" pitchFamily="34" charset="0"/>
              </a:rPr>
              <a:t>Features of Alexa : </a:t>
            </a:r>
          </a:p>
          <a:p>
            <a:pPr>
              <a:buNone/>
            </a:pPr>
            <a:endParaRPr lang="en-IN" dirty="0">
              <a:latin typeface="Agency FB" pitchFamily="34" charset="0"/>
            </a:endParaRPr>
          </a:p>
          <a:p>
            <a:pPr>
              <a:buNone/>
            </a:pPr>
            <a:r>
              <a:rPr lang="en-IN" dirty="0">
                <a:latin typeface="Agency FB" pitchFamily="34" charset="0"/>
              </a:rPr>
              <a:t>Typically, Amazon Alexa leverages voice queries, NLP, and others to deliver numerous services to its users, such as voice</a:t>
            </a:r>
          </a:p>
          <a:p>
            <a:pPr>
              <a:buNone/>
            </a:pPr>
            <a:r>
              <a:rPr lang="en-IN" dirty="0">
                <a:latin typeface="Agency FB" pitchFamily="34" charset="0"/>
              </a:rPr>
              <a:t>interaction, music playback, solving queries, etc. </a:t>
            </a:r>
          </a:p>
          <a:p>
            <a:pPr>
              <a:buNone/>
            </a:pPr>
            <a:endParaRPr lang="en-IN" dirty="0">
              <a:latin typeface="Agency FB" pitchFamily="34" charset="0"/>
            </a:endParaRPr>
          </a:p>
          <a:p>
            <a:pPr>
              <a:buNone/>
            </a:pPr>
            <a:r>
              <a:rPr lang="en-IN" b="1" dirty="0">
                <a:latin typeface="Agency FB" pitchFamily="34" charset="0"/>
              </a:rPr>
              <a:t>Google assistant :</a:t>
            </a:r>
          </a:p>
          <a:p>
            <a:pPr>
              <a:buNone/>
            </a:pPr>
            <a:endParaRPr lang="en-IN" dirty="0">
              <a:latin typeface="Agency FB" pitchFamily="34" charset="0"/>
            </a:endParaRPr>
          </a:p>
          <a:p>
            <a:pPr>
              <a:buNone/>
            </a:pPr>
            <a:r>
              <a:rPr lang="en-IN" dirty="0">
                <a:latin typeface="Agency FB" pitchFamily="34" charset="0"/>
              </a:rPr>
              <a:t>As an AI-driven virtual assistant developed by Google, Google Assistant is primarily available on mobile and smart home</a:t>
            </a:r>
          </a:p>
          <a:p>
            <a:pPr>
              <a:buNone/>
            </a:pPr>
            <a:r>
              <a:rPr lang="en-IN" dirty="0">
                <a:latin typeface="Agency FB" pitchFamily="34" charset="0"/>
              </a:rPr>
              <a:t>devices. </a:t>
            </a:r>
          </a:p>
          <a:p>
            <a:pPr>
              <a:buNone/>
            </a:pPr>
            <a:endParaRPr lang="en-IN" dirty="0">
              <a:latin typeface="Agency FB" pitchFamily="34" charset="0"/>
            </a:endParaRPr>
          </a:p>
          <a:p>
            <a:pPr>
              <a:buNone/>
            </a:pPr>
            <a:r>
              <a:rPr lang="en-IN" b="1" dirty="0">
                <a:latin typeface="Agency FB" pitchFamily="34" charset="0"/>
              </a:rPr>
              <a:t>Features of google assistant :</a:t>
            </a:r>
          </a:p>
          <a:p>
            <a:pPr>
              <a:buNone/>
            </a:pPr>
            <a:endParaRPr lang="en-IN" dirty="0">
              <a:latin typeface="Agency FB" pitchFamily="34" charset="0"/>
            </a:endParaRPr>
          </a:p>
          <a:p>
            <a:pPr>
              <a:buNone/>
            </a:pPr>
            <a:r>
              <a:rPr lang="en-IN" dirty="0">
                <a:latin typeface="Agency FB" pitchFamily="34" charset="0"/>
              </a:rPr>
              <a:t>Google assistant works based on the device’s language set to support a language, including English, Spanish, German,</a:t>
            </a:r>
          </a:p>
          <a:p>
            <a:pPr>
              <a:buNone/>
            </a:pPr>
            <a:r>
              <a:rPr lang="en-IN" dirty="0">
                <a:latin typeface="Agency FB" pitchFamily="34" charset="0"/>
              </a:rPr>
              <a:t>French, Italian, Portuguese, Russian, and many others.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HEALTH CARE INDUSTRY</a:t>
            </a:r>
          </a:p>
        </p:txBody>
      </p:sp>
      <p:sp>
        <p:nvSpPr>
          <p:cNvPr id="3" name="Content Placeholder 2"/>
          <p:cNvSpPr>
            <a:spLocks noGrp="1"/>
          </p:cNvSpPr>
          <p:nvPr>
            <p:ph sz="quarter" idx="1"/>
          </p:nvPr>
        </p:nvSpPr>
        <p:spPr/>
        <p:txBody>
          <a:bodyPr>
            <a:normAutofit/>
          </a:bodyPr>
          <a:lstStyle/>
          <a:p>
            <a:pPr>
              <a:buNone/>
            </a:pPr>
            <a:r>
              <a:rPr lang="en-IN" sz="2400" b="1" dirty="0">
                <a:latin typeface="Agency FB" pitchFamily="34" charset="0"/>
              </a:rPr>
              <a:t>OBJECTIVES:</a:t>
            </a:r>
          </a:p>
          <a:p>
            <a:pPr>
              <a:buNone/>
            </a:pPr>
            <a:endParaRPr lang="en-IN" sz="2400" b="1" dirty="0">
              <a:latin typeface="Agency FB" pitchFamily="34" charset="0"/>
            </a:endParaRPr>
          </a:p>
          <a:p>
            <a:pPr>
              <a:buFont typeface="Wingdings" pitchFamily="2" charset="2"/>
              <a:buChar char="ü"/>
            </a:pPr>
            <a:r>
              <a:rPr lang="en-IN" sz="2400" b="1" dirty="0">
                <a:latin typeface="Agency FB" pitchFamily="34" charset="0"/>
              </a:rPr>
              <a:t> </a:t>
            </a:r>
            <a:r>
              <a:rPr lang="en-IN" sz="2400" dirty="0">
                <a:latin typeface="Agency FB" pitchFamily="34" charset="0"/>
              </a:rPr>
              <a:t>MINDMAP OF HEALTHCARE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IMPACT OF AI ON HEALTH CARE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APPLICATIONS OF HEALTHCARE INDUSTRY</a:t>
            </a:r>
          </a:p>
          <a:p>
            <a:pPr>
              <a:buFont typeface="Wingdings" pitchFamily="2" charset="2"/>
              <a:buChar char="ü"/>
            </a:pPr>
            <a:endParaRPr lang="en-IN" sz="2400" dirty="0">
              <a:latin typeface="Agency FB" pitchFamily="34" charset="0"/>
            </a:endParaRPr>
          </a:p>
          <a:p>
            <a:pPr>
              <a:buFont typeface="Wingdings" pitchFamily="2" charset="2"/>
              <a:buChar char="ü"/>
            </a:pPr>
            <a:r>
              <a:rPr lang="en-IN" sz="2400" dirty="0">
                <a:latin typeface="Agency FB" pitchFamily="34" charset="0"/>
              </a:rPr>
              <a:t> PROJECTS, COMPANIES INVLOLVED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MIND MAP OF HEALTHCARE INDUSTRY</a:t>
            </a:r>
          </a:p>
        </p:txBody>
      </p:sp>
      <p:pic>
        <p:nvPicPr>
          <p:cNvPr id="4" name="Content Placeholder 3" descr="ccde05f3138fc18fbf9ccb5dcaed71a2.jpg"/>
          <p:cNvPicPr>
            <a:picLocks noGrp="1" noChangeAspect="1"/>
          </p:cNvPicPr>
          <p:nvPr>
            <p:ph sz="quarter" idx="1"/>
          </p:nvPr>
        </p:nvPicPr>
        <p:blipFill>
          <a:blip r:embed="rId2"/>
          <a:stretch>
            <a:fillRect/>
          </a:stretch>
        </p:blipFill>
        <p:spPr>
          <a:xfrm>
            <a:off x="327152" y="1600200"/>
            <a:ext cx="8458200" cy="488534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tx1"/>
                </a:solidFill>
                <a:latin typeface="Agency FB" pitchFamily="34" charset="0"/>
              </a:rPr>
              <a:t>IMPACT OF AI IN HEALTH CARE INDUSTRY</a:t>
            </a:r>
          </a:p>
        </p:txBody>
      </p:sp>
      <p:sp>
        <p:nvSpPr>
          <p:cNvPr id="3" name="Content Placeholder 2"/>
          <p:cNvSpPr>
            <a:spLocks noGrp="1"/>
          </p:cNvSpPr>
          <p:nvPr>
            <p:ph sz="quarter" idx="1"/>
          </p:nvPr>
        </p:nvSpPr>
        <p:spPr>
          <a:xfrm>
            <a:off x="152400" y="1371600"/>
            <a:ext cx="8839200" cy="5334000"/>
          </a:xfrm>
        </p:spPr>
        <p:txBody>
          <a:bodyPr>
            <a:noAutofit/>
          </a:bodyPr>
          <a:lstStyle/>
          <a:p>
            <a:pPr>
              <a:lnSpc>
                <a:spcPct val="150000"/>
              </a:lnSpc>
              <a:buNone/>
            </a:pPr>
            <a:r>
              <a:rPr lang="en-IN" sz="1600" b="1" dirty="0">
                <a:latin typeface="Agency FB" pitchFamily="34" charset="0"/>
              </a:rPr>
              <a:t>AI, Healthcare, and Interconnection:</a:t>
            </a:r>
          </a:p>
          <a:p>
            <a:pPr>
              <a:buFont typeface="Wingdings" pitchFamily="2" charset="2"/>
              <a:buChar char="q"/>
            </a:pPr>
            <a:r>
              <a:rPr lang="en-IN" sz="1400" dirty="0">
                <a:latin typeface="Agency FB" pitchFamily="34" charset="0"/>
              </a:rPr>
              <a:t>The bridge between AI and healthcare can only function and give value if the interconnection is smooth and inter-operable. That’s because AI is highly data driven requiring a secure, instant, and low latency connectivity among the multitude data sources between the users and cloud applications.</a:t>
            </a:r>
          </a:p>
          <a:p>
            <a:pPr>
              <a:buFont typeface="Wingdings" pitchFamily="2" charset="2"/>
              <a:buChar char="q"/>
            </a:pPr>
            <a:r>
              <a:rPr lang="en-IN" sz="1400" dirty="0">
                <a:latin typeface="Agency FB" pitchFamily="34" charset="0"/>
              </a:rPr>
              <a:t>Given the multi-tenant cloud architecture and the still existing traditional healthcare IT infrastructures, GAVS Technologies enables healthcare providers to easily migrate to the new AI enabled digital infrastructure.</a:t>
            </a:r>
            <a:br>
              <a:rPr lang="en-IN" sz="1400" dirty="0">
                <a:latin typeface="Agency FB" pitchFamily="34" charset="0"/>
              </a:rPr>
            </a:br>
            <a:r>
              <a:rPr lang="en-IN" sz="1400" dirty="0">
                <a:latin typeface="Agency FB" pitchFamily="34" charset="0"/>
              </a:rPr>
              <a:t>Cost, transparency, and compliance with the various healthcare regulatory bodies are the biggest challenges today for healthcare institutions. With the GDPR already in effect, requiring data protection for all the collected data and its correct usage becoming mandatory, it’s vital for them to have a clear road map for their business strategies involving AI.</a:t>
            </a:r>
          </a:p>
          <a:p>
            <a:pPr>
              <a:buFont typeface="Wingdings" pitchFamily="2" charset="2"/>
              <a:buChar char="q"/>
            </a:pPr>
            <a:r>
              <a:rPr lang="en-IN" sz="1400" dirty="0">
                <a:latin typeface="Agency FB" pitchFamily="34" charset="0"/>
              </a:rPr>
              <a:t>Here are eight ways that highlight the technologies and areas of the healthcare industry that are most likely to see a major impact from artificial intelligence.</a:t>
            </a:r>
          </a:p>
          <a:p>
            <a:pPr>
              <a:buFont typeface="Wingdings" pitchFamily="2" charset="2"/>
              <a:buChar char="q"/>
            </a:pPr>
            <a:r>
              <a:rPr lang="en-IN" sz="1400" dirty="0">
                <a:latin typeface="Agency FB" pitchFamily="34" charset="0"/>
              </a:rPr>
              <a:t>Brain-computer interfaces (BCI) backed by artificial intelligence can help restore the patients’ fundamental experiences of speech, movement and meaningful interaction with people and their environments, lost due to neurological diseases and trauma to the nervous system. BCI could drastically improve quality of life for patients with ALS, strokes, or locked-in syndrome, as well as the 500,000 people worldwide who experience spinal cord injuries every year.</a:t>
            </a:r>
          </a:p>
          <a:p>
            <a:pPr>
              <a:buFont typeface="Wingdings" pitchFamily="2" charset="2"/>
              <a:buChar char="q"/>
            </a:pPr>
            <a:r>
              <a:rPr lang="en-IN" sz="1400" dirty="0">
                <a:latin typeface="Agency FB" pitchFamily="34" charset="0"/>
              </a:rPr>
              <a:t>Artificial intelligence will enable the next generation of radiology tools that are accurate and detailed enough to replace the need for tissue samples in some cases. AI is helping to enable “virtual biopsies” and advance the innovative field of radiomics, which focuses on harnessing image-based algorithms to characterize the phenotypes and genetic properties of tumours.</a:t>
            </a:r>
          </a:p>
          <a:p>
            <a:pPr>
              <a:buFont typeface="Wingdings" pitchFamily="2" charset="2"/>
              <a:buChar char="q"/>
            </a:pPr>
            <a:r>
              <a:rPr lang="en-IN" sz="1400" dirty="0">
                <a:latin typeface="Agency FB" pitchFamily="34" charset="0"/>
              </a:rPr>
              <a:t>AI could help mitigate the shortages of trained healthcare providers, including ultrasound technicians and radiologists which can significantly limit access to life-saving care in developing nations around the world. This severe deficit of qualified clinical staff can be overcome by AI taking over some of the diagnostic duties typically allocated to humans.</a:t>
            </a:r>
          </a:p>
          <a:p>
            <a:endParaRPr lang="en-IN" sz="1400" dirty="0">
              <a:latin typeface="Agency FB" pitchFamily="34" charset="0"/>
            </a:endParaRP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vic">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ivic">
      <a:fillStyleLst>
        <a:solidFill>
          <a:schemeClr val="phClr"/>
        </a:solidFill>
        <a:solidFill>
          <a:schemeClr val="phClr">
            <a:tint val="45000"/>
          </a:schemeClr>
        </a:solidFill>
        <a:solidFill>
          <a:schemeClr val="phClr">
            <a:tint val="95000"/>
          </a:schemeClr>
        </a:solidFill>
      </a:fillStyleLst>
      <a:lnStyleLst>
        <a:ln w="9525" cap="flat" cmpd="sng" algn="ctr">
          <a:solidFill>
            <a:schemeClr val="phClr"/>
          </a:solidFill>
          <a:prstDash val="solid"/>
        </a:ln>
        <a:ln w="11429" cap="flat" cmpd="sng" algn="ctr">
          <a:solidFill>
            <a:schemeClr val="phClr"/>
          </a:solidFill>
          <a:prstDash val="sysDash"/>
        </a:ln>
        <a:ln w="200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threePt" dir="t">
              <a:rot lat="0" lon="0" rev="0"/>
            </a:lightRig>
          </a:scene3d>
          <a:sp3d contourW="9525" prstMaterial="matte">
            <a:bevelT w="0" h="0"/>
            <a:contourClr>
              <a:schemeClr val="phClr">
                <a:shade val="70000"/>
                <a:satMod val="105000"/>
              </a:schemeClr>
            </a:contourClr>
          </a:sp3d>
        </a:effectStyle>
        <a:effectStyle>
          <a:effectLst>
            <a:outerShdw blurRad="50800" dist="25400" dir="5400000" rotWithShape="0">
              <a:srgbClr val="000000">
                <a:alpha val="45000"/>
              </a:srgbClr>
            </a:outerShdw>
          </a:effectLst>
          <a:scene3d>
            <a:camera prst="orthographicFront" fov="0">
              <a:rot lat="0" lon="0" rev="0"/>
            </a:camera>
            <a:lightRig rig="soft" dir="b">
              <a:rot lat="0" lon="0" rev="0"/>
            </a:lightRig>
          </a:scene3d>
          <a:sp3d prstMaterial="dkEdge">
            <a:bevelT w="63500" h="63500" prst="cross"/>
            <a:contourClr>
              <a:schemeClr val="phClr"/>
            </a:contourClr>
          </a:sp3d>
        </a:effectStyle>
      </a:effectStyleLst>
      <a:bgFillStyleLst>
        <a:solidFill>
          <a:schemeClr val="phClr"/>
        </a:solidFill>
        <a:blipFill>
          <a:blip xmlns:r="http://schemas.openxmlformats.org/officeDocument/2006/relationships" r:embed="rId1">
            <a:duotone>
              <a:schemeClr val="phClr">
                <a:shade val="70000"/>
                <a:satMod val="115000"/>
              </a:schemeClr>
              <a:schemeClr val="phClr">
                <a:tint val="85000"/>
              </a:schemeClr>
            </a:duotone>
          </a:blip>
          <a:tile tx="0" ty="0" sx="85000" sy="85000" flip="none" algn="tl"/>
        </a:blipFill>
        <a:blipFill>
          <a:blip xmlns:r="http://schemas.openxmlformats.org/officeDocument/2006/relationships" r:embed="rId2">
            <a:duotone>
              <a:schemeClr val="phClr">
                <a:shade val="65000"/>
                <a:satMod val="115000"/>
              </a:schemeClr>
              <a:schemeClr val="phClr">
                <a:tint val="85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2048</TotalTime>
  <Words>2249</Words>
  <Application>Microsoft Office PowerPoint</Application>
  <PresentationFormat>On-screen Show (4:3)</PresentationFormat>
  <Paragraphs>458</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Civic</vt:lpstr>
      <vt:lpstr>Report: AI Profiling for Specific Sectors (Part 1)</vt:lpstr>
      <vt:lpstr>INTRODUCTION TO AI</vt:lpstr>
      <vt:lpstr>MIND MAP</vt:lpstr>
      <vt:lpstr>THE BIG IMAGE IMPACT OF ARTIFICIAL INTELLIGENCE </vt:lpstr>
      <vt:lpstr>THE BIG IMAGE IMPACT OF ARTIFICIAL INTELLIGENCE </vt:lpstr>
      <vt:lpstr>APPLICATIONS</vt:lpstr>
      <vt:lpstr>HEALTH CARE INDUSTRY</vt:lpstr>
      <vt:lpstr>MIND MAP OF HEALTHCARE INDUSTRY</vt:lpstr>
      <vt:lpstr>IMPACT OF AI IN HEALTH CARE INDUSTRY</vt:lpstr>
      <vt:lpstr>IMPACT OF AI IN HEALTH CARE INDUSTRY</vt:lpstr>
      <vt:lpstr>HEALTHCARE INDUSTRY APPLICATIONS </vt:lpstr>
      <vt:lpstr>HEALTHCARE INDUSTRY APPLICATIONS </vt:lpstr>
      <vt:lpstr>HEALTHCARE INDUSTRY</vt:lpstr>
      <vt:lpstr>HEALTHCARE INDUSTRY</vt:lpstr>
      <vt:lpstr>AUTOMOBILE INDUSTRY</vt:lpstr>
      <vt:lpstr>MINDMAP OF AUTOMOBILE INDUSTRY</vt:lpstr>
      <vt:lpstr>IMPACT OF AI IN AUTOMOBILE INDUSTRY</vt:lpstr>
      <vt:lpstr>IMPACT OF AI IN AUTOMOBILE INDUSTRY</vt:lpstr>
      <vt:lpstr>APPLICATIONS OF AUTOMOBILE INDUSTRY</vt:lpstr>
      <vt:lpstr>APPLICATIONS OF AUTOMOBILE INDUSTRY</vt:lpstr>
      <vt:lpstr>AUTOMOBILE INDUSTRY</vt:lpstr>
      <vt:lpstr>AUTOMOBILE INDUSTRY</vt:lpstr>
      <vt:lpstr>BANKING AND FINANCE INDUSTRY</vt:lpstr>
      <vt:lpstr>MINDMAP OF BANKING AND FINANCE</vt:lpstr>
      <vt:lpstr>IMPACT OF BANKING AND FINANCE INDUSTRY</vt:lpstr>
      <vt:lpstr>IMPACT OF BANKING AND FINANCE INDUSTRY</vt:lpstr>
      <vt:lpstr>APPLICATIONS </vt:lpstr>
      <vt:lpstr>APPLICATIONS</vt:lpstr>
      <vt:lpstr>BANKING INDUSTRY</vt:lpstr>
      <vt:lpstr>BANKING INDUSTRY</vt:lpstr>
      <vt:lpstr>INSIGHTS AND RECOMMENDATIONS FOR HEALTHCARE</vt:lpstr>
      <vt:lpstr>INSIGHTS AND RECOMMENDATIONS FOR AUTOMOBILE</vt:lpstr>
      <vt:lpstr>INSIGHTS AND RECOMMENDATIONS FOR BANKING AND FINANCE</vt:lpstr>
      <vt:lpstr>REFERENCES </vt:lpstr>
      <vt:lpstr>THE END</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AI Profiling for Specific Sectors (Part 1)</dc:title>
  <dc:creator>Anand</dc:creator>
  <cp:lastModifiedBy>Anand</cp:lastModifiedBy>
  <cp:revision>15</cp:revision>
  <dcterms:created xsi:type="dcterms:W3CDTF">2006-08-16T00:00:00Z</dcterms:created>
  <dcterms:modified xsi:type="dcterms:W3CDTF">2021-04-18T11:21:16Z</dcterms:modified>
</cp:coreProperties>
</file>

<file path=docProps/thumbnail.jpeg>
</file>